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69" r:id="rId5"/>
    <p:sldId id="259" r:id="rId6"/>
    <p:sldId id="262" r:id="rId7"/>
    <p:sldId id="260" r:id="rId8"/>
    <p:sldId id="270" r:id="rId9"/>
    <p:sldId id="261" r:id="rId10"/>
    <p:sldId id="263" r:id="rId11"/>
    <p:sldId id="264" r:id="rId12"/>
    <p:sldId id="265" r:id="rId13"/>
    <p:sldId id="267" r:id="rId14"/>
    <p:sldId id="266" r:id="rId15"/>
    <p:sldId id="268"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040A"/>
    <a:srgbClr val="60050D"/>
    <a:srgbClr val="6B0811"/>
    <a:srgbClr val="E6E3CD"/>
    <a:srgbClr val="FFFFF7"/>
    <a:srgbClr val="FFFFF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814FB-DEFF-4E31-98D4-53FAFF54E3A6}" v="11" dt="2024-11-27T22:26:37.405"/>
    <p1510:client id="{6AA386F7-B219-6166-F108-E66CAB6E8851}" v="1" dt="2024-11-28T01:56:15.314"/>
    <p1510:client id="{85598033-31AB-F09C-4D90-5CA740B5BC72}" v="9" dt="2024-11-27T04:05:26.013"/>
    <p1510:client id="{DB40BBE4-9D8D-998E-D40C-AD0468E38693}" v="27" dt="2024-11-27T19:12:44.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536"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nala, Sai Teja" userId="S::sai.teja.pannala-1@ou.edu::b3d17d9f-f22d-43b1-ba10-86f0fb028617" providerId="AD" clId="Web-{DB40BBE4-9D8D-998E-D40C-AD0468E38693}"/>
    <pc:docChg chg="modSld">
      <pc:chgData name="Pannala, Sai Teja" userId="S::sai.teja.pannala-1@ou.edu::b3d17d9f-f22d-43b1-ba10-86f0fb028617" providerId="AD" clId="Web-{DB40BBE4-9D8D-998E-D40C-AD0468E38693}" dt="2024-11-27T19:12:44.301" v="12" actId="20577"/>
      <pc:docMkLst>
        <pc:docMk/>
      </pc:docMkLst>
      <pc:sldChg chg="modSp">
        <pc:chgData name="Pannala, Sai Teja" userId="S::sai.teja.pannala-1@ou.edu::b3d17d9f-f22d-43b1-ba10-86f0fb028617" providerId="AD" clId="Web-{DB40BBE4-9D8D-998E-D40C-AD0468E38693}" dt="2024-11-27T19:12:44.301" v="12" actId="20577"/>
        <pc:sldMkLst>
          <pc:docMk/>
          <pc:sldMk cId="2901539131" sldId="270"/>
        </pc:sldMkLst>
        <pc:spChg chg="mod">
          <ac:chgData name="Pannala, Sai Teja" userId="S::sai.teja.pannala-1@ou.edu::b3d17d9f-f22d-43b1-ba10-86f0fb028617" providerId="AD" clId="Web-{DB40BBE4-9D8D-998E-D40C-AD0468E38693}" dt="2024-11-27T19:12:44.301" v="12" actId="20577"/>
          <ac:spMkLst>
            <pc:docMk/>
            <pc:sldMk cId="2901539131" sldId="270"/>
            <ac:spMk id="8" creationId="{E30393F4-7293-DF76-F48D-BB23FABF5064}"/>
          </ac:spMkLst>
        </pc:spChg>
      </pc:sldChg>
    </pc:docChg>
  </pc:docChgLst>
  <pc:docChgLst>
    <pc:chgData name="Arteaga, David D." userId="S::cubano@ou.edu::ece93481-67c8-40d9-8ca8-deb57ba3e99d" providerId="AD" clId="Web-{6AA386F7-B219-6166-F108-E66CAB6E8851}"/>
    <pc:docChg chg="modSld">
      <pc:chgData name="Arteaga, David D." userId="S::cubano@ou.edu::ece93481-67c8-40d9-8ca8-deb57ba3e99d" providerId="AD" clId="Web-{6AA386F7-B219-6166-F108-E66CAB6E8851}" dt="2024-11-28T01:56:15.314" v="0" actId="1076"/>
      <pc:docMkLst>
        <pc:docMk/>
      </pc:docMkLst>
      <pc:sldChg chg="modSp">
        <pc:chgData name="Arteaga, David D." userId="S::cubano@ou.edu::ece93481-67c8-40d9-8ca8-deb57ba3e99d" providerId="AD" clId="Web-{6AA386F7-B219-6166-F108-E66CAB6E8851}" dt="2024-11-28T01:56:15.314" v="0" actId="1076"/>
        <pc:sldMkLst>
          <pc:docMk/>
          <pc:sldMk cId="4065565919" sldId="256"/>
        </pc:sldMkLst>
        <pc:picChg chg="mod">
          <ac:chgData name="Arteaga, David D." userId="S::cubano@ou.edu::ece93481-67c8-40d9-8ca8-deb57ba3e99d" providerId="AD" clId="Web-{6AA386F7-B219-6166-F108-E66CAB6E8851}" dt="2024-11-28T01:56:15.314" v="0" actId="1076"/>
          <ac:picMkLst>
            <pc:docMk/>
            <pc:sldMk cId="4065565919" sldId="256"/>
            <ac:picMk id="6" creationId="{0CE074E0-902A-912F-3DAE-3E0F69B4BA0F}"/>
          </ac:picMkLst>
        </pc:picChg>
      </pc:sldChg>
    </pc:docChg>
  </pc:docChgLst>
  <pc:docChgLst>
    <pc:chgData name="Druga, Michael C." userId="e9587d0a-a85d-42da-8f3a-8f2914360b5b" providerId="ADAL" clId="{76FDF73A-CAD7-4987-98CE-6E9999446D24}"/>
    <pc:docChg chg="custSel modSld sldOrd">
      <pc:chgData name="Druga, Michael C." userId="e9587d0a-a85d-42da-8f3a-8f2914360b5b" providerId="ADAL" clId="{76FDF73A-CAD7-4987-98CE-6E9999446D24}" dt="2024-11-25T03:06:58.214" v="222" actId="20577"/>
      <pc:docMkLst>
        <pc:docMk/>
      </pc:docMkLst>
      <pc:sldChg chg="delSp modSp mod delAnim">
        <pc:chgData name="Druga, Michael C." userId="e9587d0a-a85d-42da-8f3a-8f2914360b5b" providerId="ADAL" clId="{76FDF73A-CAD7-4987-98CE-6E9999446D24}" dt="2024-11-25T03:06:00.304" v="206" actId="1076"/>
        <pc:sldMkLst>
          <pc:docMk/>
          <pc:sldMk cId="4065565919" sldId="256"/>
        </pc:sldMkLst>
        <pc:picChg chg="mod">
          <ac:chgData name="Druga, Michael C." userId="e9587d0a-a85d-42da-8f3a-8f2914360b5b" providerId="ADAL" clId="{76FDF73A-CAD7-4987-98CE-6E9999446D24}" dt="2024-11-25T03:06:00.304" v="206" actId="1076"/>
          <ac:picMkLst>
            <pc:docMk/>
            <pc:sldMk cId="4065565919" sldId="256"/>
            <ac:picMk id="6" creationId="{0CE074E0-902A-912F-3DAE-3E0F69B4BA0F}"/>
          </ac:picMkLst>
        </pc:picChg>
      </pc:sldChg>
      <pc:sldChg chg="modSp mod">
        <pc:chgData name="Druga, Michael C." userId="e9587d0a-a85d-42da-8f3a-8f2914360b5b" providerId="ADAL" clId="{76FDF73A-CAD7-4987-98CE-6E9999446D24}" dt="2024-11-25T03:05:55.980" v="205" actId="1076"/>
        <pc:sldMkLst>
          <pc:docMk/>
          <pc:sldMk cId="1690828224" sldId="257"/>
        </pc:sldMkLst>
        <pc:spChg chg="mod">
          <ac:chgData name="Druga, Michael C." userId="e9587d0a-a85d-42da-8f3a-8f2914360b5b" providerId="ADAL" clId="{76FDF73A-CAD7-4987-98CE-6E9999446D24}" dt="2024-11-24T22:02:05.546" v="1" actId="12"/>
          <ac:spMkLst>
            <pc:docMk/>
            <pc:sldMk cId="1690828224" sldId="257"/>
            <ac:spMk id="3" creationId="{00000000-0000-0000-0000-000000000000}"/>
          </ac:spMkLst>
        </pc:spChg>
        <pc:picChg chg="mod">
          <ac:chgData name="Druga, Michael C." userId="e9587d0a-a85d-42da-8f3a-8f2914360b5b" providerId="ADAL" clId="{76FDF73A-CAD7-4987-98CE-6E9999446D24}" dt="2024-11-25T03:05:55.980" v="205" actId="1076"/>
          <ac:picMkLst>
            <pc:docMk/>
            <pc:sldMk cId="1690828224" sldId="257"/>
            <ac:picMk id="4" creationId="{1BE64C79-160E-48ED-65D0-457E08A80B9A}"/>
          </ac:picMkLst>
        </pc:picChg>
      </pc:sldChg>
      <pc:sldChg chg="ord">
        <pc:chgData name="Druga, Michael C." userId="e9587d0a-a85d-42da-8f3a-8f2914360b5b" providerId="ADAL" clId="{76FDF73A-CAD7-4987-98CE-6E9999446D24}" dt="2024-11-24T22:08:56.754" v="167"/>
        <pc:sldMkLst>
          <pc:docMk/>
          <pc:sldMk cId="2129809556" sldId="262"/>
        </pc:sldMkLst>
      </pc:sldChg>
      <pc:sldChg chg="delSp modSp mod delAnim modNotesTx">
        <pc:chgData name="Druga, Michael C." userId="e9587d0a-a85d-42da-8f3a-8f2914360b5b" providerId="ADAL" clId="{76FDF73A-CAD7-4987-98CE-6E9999446D24}" dt="2024-11-25T03:06:58.214" v="222" actId="20577"/>
        <pc:sldMkLst>
          <pc:docMk/>
          <pc:sldMk cId="3363222302" sldId="263"/>
        </pc:sldMkLst>
        <pc:spChg chg="mod">
          <ac:chgData name="Druga, Michael C." userId="e9587d0a-a85d-42da-8f3a-8f2914360b5b" providerId="ADAL" clId="{76FDF73A-CAD7-4987-98CE-6E9999446D24}" dt="2024-11-25T03:06:58.214" v="222" actId="20577"/>
          <ac:spMkLst>
            <pc:docMk/>
            <pc:sldMk cId="3363222302" sldId="263"/>
            <ac:spMk id="10" creationId="{4BB896BC-2A82-0147-229D-00DA93D8A732}"/>
          </ac:spMkLst>
        </pc:spChg>
        <pc:picChg chg="mod">
          <ac:chgData name="Druga, Michael C." userId="e9587d0a-a85d-42da-8f3a-8f2914360b5b" providerId="ADAL" clId="{76FDF73A-CAD7-4987-98CE-6E9999446D24}" dt="2024-11-25T03:05:49.044" v="204" actId="1076"/>
          <ac:picMkLst>
            <pc:docMk/>
            <pc:sldMk cId="3363222302" sldId="263"/>
            <ac:picMk id="9" creationId="{2FFE8D13-C5DA-7C23-F7B6-8F8F3759D0D5}"/>
          </ac:picMkLst>
        </pc:picChg>
      </pc:sldChg>
      <pc:sldChg chg="modSp mod">
        <pc:chgData name="Druga, Michael C." userId="e9587d0a-a85d-42da-8f3a-8f2914360b5b" providerId="ADAL" clId="{76FDF73A-CAD7-4987-98CE-6E9999446D24}" dt="2024-11-25T03:06:12.155" v="207" actId="1076"/>
        <pc:sldMkLst>
          <pc:docMk/>
          <pc:sldMk cId="1069380069" sldId="266"/>
        </pc:sldMkLst>
        <pc:picChg chg="mod">
          <ac:chgData name="Druga, Michael C." userId="e9587d0a-a85d-42da-8f3a-8f2914360b5b" providerId="ADAL" clId="{76FDF73A-CAD7-4987-98CE-6E9999446D24}" dt="2024-11-25T03:06:12.155" v="207" actId="1076"/>
          <ac:picMkLst>
            <pc:docMk/>
            <pc:sldMk cId="1069380069" sldId="266"/>
            <ac:picMk id="3" creationId="{D5A614FA-8F5C-B97D-F708-05E682AA1A86}"/>
          </ac:picMkLst>
        </pc:picChg>
      </pc:sldChg>
      <pc:sldChg chg="ord">
        <pc:chgData name="Druga, Michael C." userId="e9587d0a-a85d-42da-8f3a-8f2914360b5b" providerId="ADAL" clId="{76FDF73A-CAD7-4987-98CE-6E9999446D24}" dt="2024-11-24T22:16:55.043" v="170"/>
        <pc:sldMkLst>
          <pc:docMk/>
          <pc:sldMk cId="23641600" sldId="267"/>
        </pc:sldMkLst>
      </pc:sldChg>
      <pc:sldChg chg="modSp mod">
        <pc:chgData name="Druga, Michael C." userId="e9587d0a-a85d-42da-8f3a-8f2914360b5b" providerId="ADAL" clId="{76FDF73A-CAD7-4987-98CE-6E9999446D24}" dt="2024-11-25T03:06:15.741" v="208" actId="1076"/>
        <pc:sldMkLst>
          <pc:docMk/>
          <pc:sldMk cId="3021431748" sldId="268"/>
        </pc:sldMkLst>
        <pc:spChg chg="mod">
          <ac:chgData name="Druga, Michael C." userId="e9587d0a-a85d-42da-8f3a-8f2914360b5b" providerId="ADAL" clId="{76FDF73A-CAD7-4987-98CE-6E9999446D24}" dt="2024-11-24T22:15:05.316" v="168" actId="14100"/>
          <ac:spMkLst>
            <pc:docMk/>
            <pc:sldMk cId="3021431748" sldId="268"/>
            <ac:spMk id="4" creationId="{34678ACC-D576-33BE-9231-AFEB2FDE3DBF}"/>
          </ac:spMkLst>
        </pc:spChg>
        <pc:picChg chg="mod">
          <ac:chgData name="Druga, Michael C." userId="e9587d0a-a85d-42da-8f3a-8f2914360b5b" providerId="ADAL" clId="{76FDF73A-CAD7-4987-98CE-6E9999446D24}" dt="2024-11-25T03:06:15.741" v="208" actId="1076"/>
          <ac:picMkLst>
            <pc:docMk/>
            <pc:sldMk cId="3021431748" sldId="268"/>
            <ac:picMk id="3" creationId="{B04511CE-F366-964A-4810-EA887FF24E80}"/>
          </ac:picMkLst>
        </pc:picChg>
      </pc:sldChg>
      <pc:sldChg chg="modSp mod">
        <pc:chgData name="Druga, Michael C." userId="e9587d0a-a85d-42da-8f3a-8f2914360b5b" providerId="ADAL" clId="{76FDF73A-CAD7-4987-98CE-6E9999446D24}" dt="2024-11-24T22:01:52.346" v="0" actId="15"/>
        <pc:sldMkLst>
          <pc:docMk/>
          <pc:sldMk cId="3179664385" sldId="269"/>
        </pc:sldMkLst>
        <pc:spChg chg="mod">
          <ac:chgData name="Druga, Michael C." userId="e9587d0a-a85d-42da-8f3a-8f2914360b5b" providerId="ADAL" clId="{76FDF73A-CAD7-4987-98CE-6E9999446D24}" dt="2024-11-24T22:01:52.346" v="0" actId="15"/>
          <ac:spMkLst>
            <pc:docMk/>
            <pc:sldMk cId="3179664385" sldId="269"/>
            <ac:spMk id="9" creationId="{7A72BA75-8438-BB27-B0EE-2CD2EFE5B74E}"/>
          </ac:spMkLst>
        </pc:spChg>
      </pc:sldChg>
    </pc:docChg>
  </pc:docChgLst>
  <pc:docChgLst>
    <pc:chgData name="Arteaga, David D." userId="S::cubano@ou.edu::ece93481-67c8-40d9-8ca8-deb57ba3e99d" providerId="AD" clId="Web-{98D0A49F-8421-6A68-3D20-F50A26240797}"/>
    <pc:docChg chg="modSld">
      <pc:chgData name="Arteaga, David D." userId="S::cubano@ou.edu::ece93481-67c8-40d9-8ca8-deb57ba3e99d" providerId="AD" clId="Web-{98D0A49F-8421-6A68-3D20-F50A26240797}" dt="2024-11-24T22:09:23.001" v="0" actId="20577"/>
      <pc:docMkLst>
        <pc:docMk/>
      </pc:docMkLst>
      <pc:sldChg chg="modSp">
        <pc:chgData name="Arteaga, David D." userId="S::cubano@ou.edu::ece93481-67c8-40d9-8ca8-deb57ba3e99d" providerId="AD" clId="Web-{98D0A49F-8421-6A68-3D20-F50A26240797}" dt="2024-11-24T22:09:23.001" v="0" actId="20577"/>
        <pc:sldMkLst>
          <pc:docMk/>
          <pc:sldMk cId="2129809556" sldId="262"/>
        </pc:sldMkLst>
        <pc:spChg chg="mod">
          <ac:chgData name="Arteaga, David D." userId="S::cubano@ou.edu::ece93481-67c8-40d9-8ca8-deb57ba3e99d" providerId="AD" clId="Web-{98D0A49F-8421-6A68-3D20-F50A26240797}" dt="2024-11-24T22:09:23.001" v="0" actId="20577"/>
          <ac:spMkLst>
            <pc:docMk/>
            <pc:sldMk cId="2129809556" sldId="262"/>
            <ac:spMk id="2" creationId="{A1501FE0-ACB2-3858-13D7-A55483206BBD}"/>
          </ac:spMkLst>
        </pc:spChg>
      </pc:sldChg>
    </pc:docChg>
  </pc:docChgLst>
  <pc:docChgLst>
    <pc:chgData name="Guest User" userId="S::urn:spo:anon#bc0d2a9a9762ab023450fcb6e768a04ac07a24845fcdaf0ce1baca1261c6873d::" providerId="AD" clId="Web-{A41B56A7-68C8-B458-DAA2-061959CFF3FB}"/>
    <pc:docChg chg="modSld">
      <pc:chgData name="Guest User" userId="S::urn:spo:anon#bc0d2a9a9762ab023450fcb6e768a04ac07a24845fcdaf0ce1baca1261c6873d::" providerId="AD" clId="Web-{A41B56A7-68C8-B458-DAA2-061959CFF3FB}" dt="2024-11-26T22:08:32.837" v="1"/>
      <pc:docMkLst>
        <pc:docMk/>
      </pc:docMkLst>
      <pc:sldChg chg="modSp modMedia">
        <pc:chgData name="Guest User" userId="S::urn:spo:anon#bc0d2a9a9762ab023450fcb6e768a04ac07a24845fcdaf0ce1baca1261c6873d::" providerId="AD" clId="Web-{A41B56A7-68C8-B458-DAA2-061959CFF3FB}" dt="2024-11-26T22:08:32.837" v="1"/>
        <pc:sldMkLst>
          <pc:docMk/>
          <pc:sldMk cId="1069380069" sldId="266"/>
        </pc:sldMkLst>
        <pc:picChg chg="mod">
          <ac:chgData name="Guest User" userId="S::urn:spo:anon#bc0d2a9a9762ab023450fcb6e768a04ac07a24845fcdaf0ce1baca1261c6873d::" providerId="AD" clId="Web-{A41B56A7-68C8-B458-DAA2-061959CFF3FB}" dt="2024-11-26T22:08:32.837" v="1"/>
          <ac:picMkLst>
            <pc:docMk/>
            <pc:sldMk cId="1069380069" sldId="266"/>
            <ac:picMk id="3" creationId="{D5A614FA-8F5C-B97D-F708-05E682AA1A86}"/>
          </ac:picMkLst>
        </pc:picChg>
      </pc:sldChg>
    </pc:docChg>
  </pc:docChgLst>
  <pc:docChgLst>
    <pc:chgData name="Pannala, Sai Teja" userId="b3d17d9f-f22d-43b1-ba10-86f0fb028617" providerId="ADAL" clId="{178814FB-DEFF-4E31-98D4-53FAFF54E3A6}"/>
    <pc:docChg chg="custSel modSld">
      <pc:chgData name="Pannala, Sai Teja" userId="b3d17d9f-f22d-43b1-ba10-86f0fb028617" providerId="ADAL" clId="{178814FB-DEFF-4E31-98D4-53FAFF54E3A6}" dt="2024-11-27T22:26:44.363" v="11" actId="1076"/>
      <pc:docMkLst>
        <pc:docMk/>
      </pc:docMkLst>
      <pc:sldChg chg="delSp modSp mod delAnim">
        <pc:chgData name="Pannala, Sai Teja" userId="b3d17d9f-f22d-43b1-ba10-86f0fb028617" providerId="ADAL" clId="{178814FB-DEFF-4E31-98D4-53FAFF54E3A6}" dt="2024-11-27T21:50:57.765" v="6" actId="1076"/>
        <pc:sldMkLst>
          <pc:docMk/>
          <pc:sldMk cId="3070002181" sldId="260"/>
        </pc:sldMkLst>
        <pc:picChg chg="del">
          <ac:chgData name="Pannala, Sai Teja" userId="b3d17d9f-f22d-43b1-ba10-86f0fb028617" providerId="ADAL" clId="{178814FB-DEFF-4E31-98D4-53FAFF54E3A6}" dt="2024-11-27T19:31:15.667" v="0" actId="478"/>
          <ac:picMkLst>
            <pc:docMk/>
            <pc:sldMk cId="3070002181" sldId="260"/>
            <ac:picMk id="3" creationId="{B473406B-76DC-8C78-B92B-B187FA21E7BB}"/>
          </ac:picMkLst>
        </pc:picChg>
        <pc:picChg chg="del mod">
          <ac:chgData name="Pannala, Sai Teja" userId="b3d17d9f-f22d-43b1-ba10-86f0fb028617" providerId="ADAL" clId="{178814FB-DEFF-4E31-98D4-53FAFF54E3A6}" dt="2024-11-27T20:45:01.085" v="4" actId="478"/>
          <ac:picMkLst>
            <pc:docMk/>
            <pc:sldMk cId="3070002181" sldId="260"/>
            <ac:picMk id="4" creationId="{82AB0B1D-7C87-F972-B7F3-B5045F55BDB4}"/>
          </ac:picMkLst>
        </pc:picChg>
        <pc:picChg chg="mod">
          <ac:chgData name="Pannala, Sai Teja" userId="b3d17d9f-f22d-43b1-ba10-86f0fb028617" providerId="ADAL" clId="{178814FB-DEFF-4E31-98D4-53FAFF54E3A6}" dt="2024-11-27T21:50:57.765" v="6" actId="1076"/>
          <ac:picMkLst>
            <pc:docMk/>
            <pc:sldMk cId="3070002181" sldId="260"/>
            <ac:picMk id="6" creationId="{2CA66D6D-74C9-A4F4-DC37-2E02DD90C551}"/>
          </ac:picMkLst>
        </pc:picChg>
      </pc:sldChg>
      <pc:sldChg chg="modSp mod">
        <pc:chgData name="Pannala, Sai Teja" userId="b3d17d9f-f22d-43b1-ba10-86f0fb028617" providerId="ADAL" clId="{178814FB-DEFF-4E31-98D4-53FAFF54E3A6}" dt="2024-11-27T22:06:49.684" v="8" actId="1076"/>
        <pc:sldMkLst>
          <pc:docMk/>
          <pc:sldMk cId="4250683810" sldId="261"/>
        </pc:sldMkLst>
        <pc:picChg chg="mod">
          <ac:chgData name="Pannala, Sai Teja" userId="b3d17d9f-f22d-43b1-ba10-86f0fb028617" providerId="ADAL" clId="{178814FB-DEFF-4E31-98D4-53FAFF54E3A6}" dt="2024-11-27T22:06:49.684" v="8" actId="1076"/>
          <ac:picMkLst>
            <pc:docMk/>
            <pc:sldMk cId="4250683810" sldId="261"/>
            <ac:picMk id="3" creationId="{5183B9B8-2922-2BE7-C466-C4E81B0AFE75}"/>
          </ac:picMkLst>
        </pc:picChg>
      </pc:sldChg>
      <pc:sldChg chg="modSp mod">
        <pc:chgData name="Pannala, Sai Teja" userId="b3d17d9f-f22d-43b1-ba10-86f0fb028617" providerId="ADAL" clId="{178814FB-DEFF-4E31-98D4-53FAFF54E3A6}" dt="2024-11-27T22:08:44.124" v="9" actId="1076"/>
        <pc:sldMkLst>
          <pc:docMk/>
          <pc:sldMk cId="1118997144" sldId="264"/>
        </pc:sldMkLst>
        <pc:picChg chg="mod">
          <ac:chgData name="Pannala, Sai Teja" userId="b3d17d9f-f22d-43b1-ba10-86f0fb028617" providerId="ADAL" clId="{178814FB-DEFF-4E31-98D4-53FAFF54E3A6}" dt="2024-11-27T22:08:44.124" v="9" actId="1076"/>
          <ac:picMkLst>
            <pc:docMk/>
            <pc:sldMk cId="1118997144" sldId="264"/>
            <ac:picMk id="3" creationId="{B932C7B3-C902-14D5-3A63-5372C973164A}"/>
          </ac:picMkLst>
        </pc:picChg>
      </pc:sldChg>
      <pc:sldChg chg="modSp mod">
        <pc:chgData name="Pannala, Sai Teja" userId="b3d17d9f-f22d-43b1-ba10-86f0fb028617" providerId="ADAL" clId="{178814FB-DEFF-4E31-98D4-53FAFF54E3A6}" dt="2024-11-27T22:11:34.093" v="10" actId="1076"/>
        <pc:sldMkLst>
          <pc:docMk/>
          <pc:sldMk cId="3999968834" sldId="265"/>
        </pc:sldMkLst>
        <pc:picChg chg="mod">
          <ac:chgData name="Pannala, Sai Teja" userId="b3d17d9f-f22d-43b1-ba10-86f0fb028617" providerId="ADAL" clId="{178814FB-DEFF-4E31-98D4-53FAFF54E3A6}" dt="2024-11-27T22:11:34.093" v="10" actId="1076"/>
          <ac:picMkLst>
            <pc:docMk/>
            <pc:sldMk cId="3999968834" sldId="265"/>
            <ac:picMk id="3" creationId="{35752DE8-AE1D-2B1F-24DA-2E3B69EB2F25}"/>
          </ac:picMkLst>
        </pc:picChg>
      </pc:sldChg>
      <pc:sldChg chg="modSp mod">
        <pc:chgData name="Pannala, Sai Teja" userId="b3d17d9f-f22d-43b1-ba10-86f0fb028617" providerId="ADAL" clId="{178814FB-DEFF-4E31-98D4-53FAFF54E3A6}" dt="2024-11-27T22:26:44.363" v="11" actId="1076"/>
        <pc:sldMkLst>
          <pc:docMk/>
          <pc:sldMk cId="23641600" sldId="267"/>
        </pc:sldMkLst>
        <pc:picChg chg="mod">
          <ac:chgData name="Pannala, Sai Teja" userId="b3d17d9f-f22d-43b1-ba10-86f0fb028617" providerId="ADAL" clId="{178814FB-DEFF-4E31-98D4-53FAFF54E3A6}" dt="2024-11-27T22:26:44.363" v="11" actId="1076"/>
          <ac:picMkLst>
            <pc:docMk/>
            <pc:sldMk cId="23641600" sldId="267"/>
            <ac:picMk id="6" creationId="{D6BDCCF6-F952-5E84-64AB-A9808E7C1198}"/>
          </ac:picMkLst>
        </pc:picChg>
      </pc:sldChg>
      <pc:sldChg chg="delSp modSp mod delAnim">
        <pc:chgData name="Pannala, Sai Teja" userId="b3d17d9f-f22d-43b1-ba10-86f0fb028617" providerId="ADAL" clId="{178814FB-DEFF-4E31-98D4-53FAFF54E3A6}" dt="2024-11-27T21:57:42.261" v="7" actId="1076"/>
        <pc:sldMkLst>
          <pc:docMk/>
          <pc:sldMk cId="2901539131" sldId="270"/>
        </pc:sldMkLst>
        <pc:picChg chg="del mod">
          <ac:chgData name="Pannala, Sai Teja" userId="b3d17d9f-f22d-43b1-ba10-86f0fb028617" providerId="ADAL" clId="{178814FB-DEFF-4E31-98D4-53FAFF54E3A6}" dt="2024-11-27T20:51:49.579" v="5" actId="478"/>
          <ac:picMkLst>
            <pc:docMk/>
            <pc:sldMk cId="2901539131" sldId="270"/>
            <ac:picMk id="2" creationId="{1D7F3472-8DE1-DA4B-CEAA-994FF2B9C6C9}"/>
          </ac:picMkLst>
        </pc:picChg>
        <pc:picChg chg="mod">
          <ac:chgData name="Pannala, Sai Teja" userId="b3d17d9f-f22d-43b1-ba10-86f0fb028617" providerId="ADAL" clId="{178814FB-DEFF-4E31-98D4-53FAFF54E3A6}" dt="2024-11-27T21:57:42.261" v="7" actId="1076"/>
          <ac:picMkLst>
            <pc:docMk/>
            <pc:sldMk cId="2901539131" sldId="270"/>
            <ac:picMk id="3" creationId="{EC647219-D7C3-B833-81BC-9A2CC91DA6CA}"/>
          </ac:picMkLst>
        </pc:picChg>
      </pc:sldChg>
    </pc:docChg>
  </pc:docChgLst>
  <pc:docChgLst>
    <pc:chgData name="Arteaga, David D." userId="S::cubano@ou.edu::ece93481-67c8-40d9-8ca8-deb57ba3e99d" providerId="AD" clId="Web-{85598033-31AB-F09C-4D90-5CA740B5BC72}"/>
    <pc:docChg chg="modSld">
      <pc:chgData name="Arteaga, David D." userId="S::cubano@ou.edu::ece93481-67c8-40d9-8ca8-deb57ba3e99d" providerId="AD" clId="Web-{85598033-31AB-F09C-4D90-5CA740B5BC72}" dt="2024-11-27T04:05:26.013" v="8" actId="1076"/>
      <pc:docMkLst>
        <pc:docMk/>
      </pc:docMkLst>
      <pc:sldChg chg="addSp modSp modMedia addAnim">
        <pc:chgData name="Arteaga, David D." userId="S::cubano@ou.edu::ece93481-67c8-40d9-8ca8-deb57ba3e99d" providerId="AD" clId="Web-{85598033-31AB-F09C-4D90-5CA740B5BC72}" dt="2024-11-27T04:04:40.824" v="2" actId="1076"/>
        <pc:sldMkLst>
          <pc:docMk/>
          <pc:sldMk cId="3843174718" sldId="258"/>
        </pc:sldMkLst>
        <pc:picChg chg="add mod">
          <ac:chgData name="Arteaga, David D." userId="S::cubano@ou.edu::ece93481-67c8-40d9-8ca8-deb57ba3e99d" providerId="AD" clId="Web-{85598033-31AB-F09C-4D90-5CA740B5BC72}" dt="2024-11-27T04:04:40.824" v="2" actId="1076"/>
          <ac:picMkLst>
            <pc:docMk/>
            <pc:sldMk cId="3843174718" sldId="258"/>
            <ac:picMk id="3" creationId="{D4311268-0B78-3472-18DC-B1DFC0DADB31}"/>
          </ac:picMkLst>
        </pc:picChg>
      </pc:sldChg>
      <pc:sldChg chg="addSp modSp modMedia addAnim">
        <pc:chgData name="Arteaga, David D." userId="S::cubano@ou.edu::ece93481-67c8-40d9-8ca8-deb57ba3e99d" providerId="AD" clId="Web-{85598033-31AB-F09C-4D90-5CA740B5BC72}" dt="2024-11-27T04:05:11.654" v="6" actId="1076"/>
        <pc:sldMkLst>
          <pc:docMk/>
          <pc:sldMk cId="734862550" sldId="259"/>
        </pc:sldMkLst>
        <pc:picChg chg="add mod">
          <ac:chgData name="Arteaga, David D." userId="S::cubano@ou.edu::ece93481-67c8-40d9-8ca8-deb57ba3e99d" providerId="AD" clId="Web-{85598033-31AB-F09C-4D90-5CA740B5BC72}" dt="2024-11-27T04:05:11.654" v="6" actId="1076"/>
          <ac:picMkLst>
            <pc:docMk/>
            <pc:sldMk cId="734862550" sldId="259"/>
            <ac:picMk id="3" creationId="{DD838238-266E-002D-20EC-67569EBE0FF6}"/>
          </ac:picMkLst>
        </pc:picChg>
      </pc:sldChg>
      <pc:sldChg chg="addSp modSp modMedia addAnim">
        <pc:chgData name="Arteaga, David D." userId="S::cubano@ou.edu::ece93481-67c8-40d9-8ca8-deb57ba3e99d" providerId="AD" clId="Web-{85598033-31AB-F09C-4D90-5CA740B5BC72}" dt="2024-11-27T04:05:26.013" v="8" actId="1076"/>
        <pc:sldMkLst>
          <pc:docMk/>
          <pc:sldMk cId="2129809556" sldId="262"/>
        </pc:sldMkLst>
        <pc:picChg chg="add mod">
          <ac:chgData name="Arteaga, David D." userId="S::cubano@ou.edu::ece93481-67c8-40d9-8ca8-deb57ba3e99d" providerId="AD" clId="Web-{85598033-31AB-F09C-4D90-5CA740B5BC72}" dt="2024-11-27T04:05:26.013" v="8" actId="1076"/>
          <ac:picMkLst>
            <pc:docMk/>
            <pc:sldMk cId="2129809556" sldId="262"/>
            <ac:picMk id="3" creationId="{844AF631-4D25-3145-FDAF-4D0A0A5EFCDF}"/>
          </ac:picMkLst>
        </pc:picChg>
      </pc:sldChg>
      <pc:sldChg chg="addSp modSp modMedia addAnim">
        <pc:chgData name="Arteaga, David D." userId="S::cubano@ou.edu::ece93481-67c8-40d9-8ca8-deb57ba3e99d" providerId="AD" clId="Web-{85598033-31AB-F09C-4D90-5CA740B5BC72}" dt="2024-11-27T04:04:57.184" v="4" actId="1076"/>
        <pc:sldMkLst>
          <pc:docMk/>
          <pc:sldMk cId="3179664385" sldId="269"/>
        </pc:sldMkLst>
        <pc:picChg chg="add mod">
          <ac:chgData name="Arteaga, David D." userId="S::cubano@ou.edu::ece93481-67c8-40d9-8ca8-deb57ba3e99d" providerId="AD" clId="Web-{85598033-31AB-F09C-4D90-5CA740B5BC72}" dt="2024-11-27T04:04:57.184" v="4" actId="1076"/>
          <ac:picMkLst>
            <pc:docMk/>
            <pc:sldMk cId="3179664385" sldId="269"/>
            <ac:picMk id="2" creationId="{C56D553B-9713-65D3-B7D2-12DB408806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C9B5A-5F2E-F144-B147-57796213F0A9}" type="datetimeFigureOut">
              <a:rPr lang="en-US" smtClean="0"/>
              <a:t>11/27/2024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79B0D9-9DF5-4448-AFB7-70240D138A4B}" type="slidenum">
              <a:rPr lang="en-US" smtClean="0"/>
              <a:t>‹#›</a:t>
            </a:fld>
            <a:endParaRPr lang="en-US"/>
          </a:p>
        </p:txBody>
      </p:sp>
    </p:spTree>
    <p:extLst>
      <p:ext uri="{BB962C8B-B14F-4D97-AF65-F5344CB8AC3E}">
        <p14:creationId xmlns:p14="http://schemas.microsoft.com/office/powerpoint/2010/main" val="333050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79B0D9-9DF5-4448-AFB7-70240D138A4B}" type="slidenum">
              <a:rPr lang="en-US" smtClean="0"/>
              <a:t>3</a:t>
            </a:fld>
            <a:endParaRPr lang="en-US"/>
          </a:p>
        </p:txBody>
      </p:sp>
    </p:spTree>
    <p:extLst>
      <p:ext uri="{BB962C8B-B14F-4D97-AF65-F5344CB8AC3E}">
        <p14:creationId xmlns:p14="http://schemas.microsoft.com/office/powerpoint/2010/main" val="93808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a:t>Class Distribution In Target Variable (STROKE): </a:t>
            </a:r>
            <a:r>
              <a:rPr lang="en-US" b="0" noProof="0"/>
              <a:t>The chart indicates that the majority of patients belong to the “No Stroke” category rather than the “Stroke” category. This imbalance may have an impact on our predictive model. The model might become biased toward predicting “No Stroke” more frequently because it is the dominant class. This could result poor recall for the minority class (”Stroke</a:t>
            </a:r>
            <a:r>
              <a:rPr lang="en-US" b="0" noProof="0">
                <a:sym typeface="Wingdings" pitchFamily="2" charset="2"/>
              </a:rPr>
              <a:t>”). The model might fail to identify patients at risk of stroke, which is critical. </a:t>
            </a:r>
          </a:p>
          <a:p>
            <a:endParaRPr lang="en-US" b="0" noProof="0">
              <a:sym typeface="Wingdings" pitchFamily="2" charset="2"/>
            </a:endParaRPr>
          </a:p>
          <a:p>
            <a:r>
              <a:rPr lang="en-US" b="1" noProof="0">
                <a:sym typeface="Wingdings" pitchFamily="2" charset="2"/>
              </a:rPr>
              <a:t>Consolidated Distribution of SEX: </a:t>
            </a:r>
            <a:r>
              <a:rPr lang="en-US" b="0" noProof="0"/>
              <a:t> The bar for females is significantly taller, indicating that the majority of the dataset consists of female patients. The dataset is heavily imbalanced by gender, this imbalance may impact the model’s ability to generalize predictions across genders, especially for the minority group (males). A predictive model trained on this dataset might be biased toward females, as the model will encounter fewer male samples during training. This might result in poor performance when predicting outcomes for male patients. </a:t>
            </a:r>
          </a:p>
          <a:p>
            <a:endParaRPr lang="en-US" b="0" noProof="0"/>
          </a:p>
          <a:p>
            <a:r>
              <a:rPr lang="en-US" b="1" noProof="0"/>
              <a:t>Box Plot of AGE by STROKE Class: </a:t>
            </a:r>
            <a:r>
              <a:rPr lang="en-US" b="0" noProof="0"/>
              <a:t>“No Stroke Class” – The box is narrow, indicating that the ages patients that do not experience a stroke are tightly clustered around the median. The median age appears to be slightly below 80 years. “Stroke Class” – The box is wider, showing a larger spread in the age distribution for stroke cases. The median age is higher than the “No Stroke” class (closer to or above 80 years). There are numerous outliers on both ends, indicating some younger and older patients with stroke. The median age for the “Stroke” class is noticeably higher than the “No Stroke” class, this suggests a strong correlation between age and the likelihood of stroke e.g.: Older patients are at higher risk of stroke, which aligns with known medical insights. </a:t>
            </a:r>
          </a:p>
          <a:p>
            <a:endParaRPr lang="en-US" b="0" noProof="0"/>
          </a:p>
          <a:p>
            <a:r>
              <a:rPr lang="en-US" b="0" noProof="0"/>
              <a:t>Outliers in the “Stroke” class may represent younger individuals with underlying health conditions that predispose them to stroke. </a:t>
            </a:r>
          </a:p>
          <a:p>
            <a:endParaRPr lang="en-US" b="0" noProof="0"/>
          </a:p>
          <a:p>
            <a:r>
              <a:rPr lang="en-US" b="0" noProof="0"/>
              <a:t>Age is likely to emerge as an important predictor in our model, especially for identifying stroke cases. </a:t>
            </a:r>
            <a:endParaRPr lang="en-US" noProof="0"/>
          </a:p>
          <a:p>
            <a:endParaRPr lang="en-US"/>
          </a:p>
        </p:txBody>
      </p:sp>
      <p:sp>
        <p:nvSpPr>
          <p:cNvPr id="4" name="Slide Number Placeholder 3"/>
          <p:cNvSpPr>
            <a:spLocks noGrp="1"/>
          </p:cNvSpPr>
          <p:nvPr>
            <p:ph type="sldNum" sz="quarter" idx="5"/>
          </p:nvPr>
        </p:nvSpPr>
        <p:spPr/>
        <p:txBody>
          <a:bodyPr/>
          <a:lstStyle/>
          <a:p>
            <a:fld id="{6879B0D9-9DF5-4448-AFB7-70240D138A4B}" type="slidenum">
              <a:rPr lang="en-US" smtClean="0"/>
              <a:t>5</a:t>
            </a:fld>
            <a:endParaRPr lang="en-US"/>
          </a:p>
        </p:txBody>
      </p:sp>
    </p:spTree>
    <p:extLst>
      <p:ext uri="{BB962C8B-B14F-4D97-AF65-F5344CB8AC3E}">
        <p14:creationId xmlns:p14="http://schemas.microsoft.com/office/powerpoint/2010/main" val="24826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Correlation Heatmap of Numerical Features: </a:t>
            </a:r>
            <a:r>
              <a:rPr lang="en-US" b="0"/>
              <a:t>The diagonal cells (dark red) represent a perfect correlation (value of 1.0). </a:t>
            </a:r>
            <a:endParaRPr lang="en-US" b="1"/>
          </a:p>
          <a:p>
            <a:endParaRPr lang="en-US" b="1"/>
          </a:p>
          <a:p>
            <a:pPr marL="171450" indent="-171450">
              <a:buFont typeface="Arial" panose="020B0604020202020204" pitchFamily="34" charset="0"/>
              <a:buChar char="•"/>
            </a:pPr>
            <a:r>
              <a:rPr lang="en-US" b="1"/>
              <a:t>Strong Positive Correlations:</a:t>
            </a:r>
            <a:r>
              <a:rPr lang="en-US" b="0"/>
              <a:t> </a:t>
            </a:r>
          </a:p>
          <a:p>
            <a:pPr marL="0" indent="0">
              <a:buFontTx/>
              <a:buNone/>
            </a:pPr>
            <a:r>
              <a:rPr lang="en-US" b="0"/>
              <a:t>There is a strong positive correlation in </a:t>
            </a:r>
            <a:r>
              <a:rPr lang="en-US" b="1"/>
              <a:t>Long Hospital Stay and Prolonged Ventilation </a:t>
            </a:r>
            <a:r>
              <a:rPr lang="en-US" b="0"/>
              <a:t>suggesting that patients who require prolonged ventilation tend to stay in the hospital longer. </a:t>
            </a:r>
            <a:r>
              <a:rPr lang="en-US" b="1"/>
              <a:t>Operative Mortality and Morbidity &amp; Mortality </a:t>
            </a:r>
            <a:r>
              <a:rPr lang="en-US" b="0"/>
              <a:t>– These are highly correlated, which is expected since both are outcome-related variables. </a:t>
            </a:r>
            <a:r>
              <a:rPr lang="en-US" b="1"/>
              <a:t>Age and Stroke</a:t>
            </a:r>
            <a:r>
              <a:rPr lang="en-US" b="0"/>
              <a:t> – There appears to be a moderately positive correlation, confirming the role of age in stroke risk. </a:t>
            </a:r>
          </a:p>
          <a:p>
            <a:pPr marL="0" indent="0">
              <a:buFontTx/>
              <a:buNone/>
            </a:pPr>
            <a:endParaRPr lang="en-US" b="0"/>
          </a:p>
          <a:p>
            <a:pPr marL="171450" indent="-171450">
              <a:buFont typeface="Arial" panose="020B0604020202020204" pitchFamily="34" charset="0"/>
              <a:buChar char="•"/>
            </a:pPr>
            <a:r>
              <a:rPr lang="en-US" b="1"/>
              <a:t>Strong Negative Correlations: </a:t>
            </a:r>
          </a:p>
          <a:p>
            <a:pPr marL="0" indent="0">
              <a:buFontTx/>
              <a:buNone/>
            </a:pPr>
            <a:r>
              <a:rPr lang="en-US" b="1"/>
              <a:t>EF (Ejection Fraction) and NYHA Class – </a:t>
            </a:r>
            <a:r>
              <a:rPr lang="en-US" b="0"/>
              <a:t>There is a strong negative correlation, higher NYHA class (indicating worse heart function) is associated with EF, which makes clinical sense.</a:t>
            </a:r>
          </a:p>
          <a:p>
            <a:pPr marL="0" indent="0">
              <a:buFontTx/>
              <a:buNone/>
            </a:pPr>
            <a:endParaRPr lang="en-US" b="0"/>
          </a:p>
          <a:p>
            <a:pPr marL="171450" indent="-171450">
              <a:buFont typeface="Arial" panose="020B0604020202020204" pitchFamily="34" charset="0"/>
              <a:buChar char="•"/>
            </a:pPr>
            <a:r>
              <a:rPr lang="en-US" b="1"/>
              <a:t>Weak Correlations: </a:t>
            </a:r>
          </a:p>
          <a:p>
            <a:pPr marL="0" indent="0">
              <a:buFontTx/>
              <a:buNone/>
            </a:pPr>
            <a:r>
              <a:rPr lang="en-US" b="0"/>
              <a:t>Some features, such as WBC count, Platelet Count, and BMI show little to no correlation with most other variables. This might indicate that these features contribute less to the outcomes and may not be significant in modeling. </a:t>
            </a:r>
          </a:p>
          <a:p>
            <a:endParaRPr lang="en-US"/>
          </a:p>
        </p:txBody>
      </p:sp>
      <p:sp>
        <p:nvSpPr>
          <p:cNvPr id="4" name="Slide Number Placeholder 3"/>
          <p:cNvSpPr>
            <a:spLocks noGrp="1"/>
          </p:cNvSpPr>
          <p:nvPr>
            <p:ph type="sldNum" sz="quarter" idx="5"/>
          </p:nvPr>
        </p:nvSpPr>
        <p:spPr/>
        <p:txBody>
          <a:bodyPr/>
          <a:lstStyle/>
          <a:p>
            <a:fld id="{6879B0D9-9DF5-4448-AFB7-70240D138A4B}" type="slidenum">
              <a:rPr lang="en-US" smtClean="0"/>
              <a:t>6</a:t>
            </a:fld>
            <a:endParaRPr lang="en-US"/>
          </a:p>
        </p:txBody>
      </p:sp>
    </p:spTree>
    <p:extLst>
      <p:ext uri="{BB962C8B-B14F-4D97-AF65-F5344CB8AC3E}">
        <p14:creationId xmlns:p14="http://schemas.microsoft.com/office/powerpoint/2010/main" val="1020988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Neural Network analysis was generated in R code using </a:t>
            </a:r>
            <a:r>
              <a:rPr lang="en-US" err="1"/>
              <a:t>Rstudio</a:t>
            </a:r>
            <a:r>
              <a:rPr lang="en-US"/>
              <a:t> with the code below, whereas the remainder of the analysis was performed in Python.</a:t>
            </a:r>
          </a:p>
          <a:p>
            <a:endParaRPr lang="en-US"/>
          </a:p>
          <a:p>
            <a:pPr algn="l" fontAlgn="base"/>
            <a:r>
              <a:rPr lang="en-US" sz="1800" b="0" i="0">
                <a:solidFill>
                  <a:srgbClr val="000000"/>
                </a:solidFill>
                <a:effectLst/>
                <a:latin typeface="Aptos" panose="020B0004020202020204" pitchFamily="34" charset="0"/>
              </a:rPr>
              <a:t>################ Neural Network #####################</a:t>
            </a:r>
          </a:p>
          <a:p>
            <a:pPr algn="l" fontAlgn="base"/>
            <a:r>
              <a:rPr lang="en-US" sz="1800" b="0" i="0">
                <a:solidFill>
                  <a:srgbClr val="000000"/>
                </a:solidFill>
                <a:effectLst/>
                <a:latin typeface="Aptos" panose="020B0004020202020204" pitchFamily="34" charset="0"/>
              </a:rPr>
              <a:t>library(</a:t>
            </a:r>
            <a:r>
              <a:rPr lang="en-US" sz="1800" b="0" i="0" err="1">
                <a:solidFill>
                  <a:srgbClr val="000000"/>
                </a:solidFill>
                <a:effectLst/>
                <a:latin typeface="Aptos" panose="020B0004020202020204" pitchFamily="34" charset="0"/>
              </a:rPr>
              <a:t>neuralnet</a:t>
            </a:r>
            <a:r>
              <a:rPr lang="en-US" sz="1800" b="0" i="0">
                <a:solidFill>
                  <a:srgbClr val="000000"/>
                </a:solidFill>
                <a:effectLst/>
                <a:latin typeface="Aptos" panose="020B0004020202020204" pitchFamily="34" charset="0"/>
              </a:rPr>
              <a:t>)</a:t>
            </a:r>
          </a:p>
          <a:p>
            <a:pPr algn="l" fontAlgn="base"/>
            <a:r>
              <a:rPr lang="en-US" sz="1800" b="0" i="0" err="1">
                <a:solidFill>
                  <a:srgbClr val="000000"/>
                </a:solidFill>
                <a:effectLst/>
                <a:latin typeface="Aptos" panose="020B0004020202020204" pitchFamily="34" charset="0"/>
              </a:rPr>
              <a:t>dfn</a:t>
            </a:r>
            <a:r>
              <a:rPr lang="en-US" sz="1800" b="0" i="0">
                <a:solidFill>
                  <a:srgbClr val="000000"/>
                </a:solidFill>
                <a:effectLst/>
                <a:latin typeface="Aptos" panose="020B0004020202020204" pitchFamily="34" charset="0"/>
              </a:rPr>
              <a:t> &lt;- subset(</a:t>
            </a:r>
            <a:r>
              <a:rPr lang="en-US" sz="1800" b="0" i="0" err="1">
                <a:solidFill>
                  <a:srgbClr val="000000"/>
                </a:solidFill>
                <a:effectLst/>
                <a:latin typeface="Aptos" panose="020B0004020202020204" pitchFamily="34" charset="0"/>
              </a:rPr>
              <a:t>dataset.surgeryClean</a:t>
            </a:r>
            <a:r>
              <a:rPr lang="en-US" sz="1800" b="0" i="0">
                <a:solidFill>
                  <a:srgbClr val="000000"/>
                </a:solidFill>
                <a:effectLst/>
                <a:latin typeface="Aptos" panose="020B0004020202020204" pitchFamily="34" charset="0"/>
              </a:rPr>
              <a:t>, select= c("COMP_BOOL","OPERATIVE_MORTALITY", "MORBIDITY___MORTALITY","STROKE","REOPERATION","PROLONGED_VENTILATION", "LONG_HOSPITAL_STAY", "SHORT_HOSPITAL_STAY"))</a:t>
            </a:r>
          </a:p>
          <a:p>
            <a:pPr algn="l" fontAlgn="base"/>
            <a:r>
              <a:rPr lang="en-US" sz="1800" b="0" i="0" err="1">
                <a:solidFill>
                  <a:srgbClr val="000000"/>
                </a:solidFill>
                <a:effectLst/>
                <a:latin typeface="Aptos" panose="020B0004020202020204" pitchFamily="34" charset="0"/>
              </a:rPr>
              <a:t>dfn$COMP_BOOL</a:t>
            </a:r>
            <a:r>
              <a:rPr lang="en-US" sz="1800" b="0" i="0">
                <a:solidFill>
                  <a:srgbClr val="000000"/>
                </a:solidFill>
                <a:effectLst/>
                <a:latin typeface="Aptos" panose="020B0004020202020204" pitchFamily="34" charset="0"/>
              </a:rPr>
              <a:t> &lt;- </a:t>
            </a:r>
            <a:r>
              <a:rPr lang="en-US" sz="1800" b="0" i="0" err="1">
                <a:solidFill>
                  <a:srgbClr val="000000"/>
                </a:solidFill>
                <a:effectLst/>
                <a:latin typeface="Aptos" panose="020B0004020202020204" pitchFamily="34" charset="0"/>
              </a:rPr>
              <a:t>as.factor</a:t>
            </a:r>
            <a:r>
              <a:rPr lang="en-US" sz="1800" b="0" i="0">
                <a:solidFill>
                  <a:srgbClr val="000000"/>
                </a:solidFill>
                <a:effectLst/>
                <a:latin typeface="Aptos" panose="020B0004020202020204" pitchFamily="34" charset="0"/>
              </a:rPr>
              <a:t>(</a:t>
            </a:r>
            <a:r>
              <a:rPr lang="en-US" sz="1800" b="0" i="0" err="1">
                <a:solidFill>
                  <a:srgbClr val="000000"/>
                </a:solidFill>
                <a:effectLst/>
                <a:latin typeface="Aptos" panose="020B0004020202020204" pitchFamily="34" charset="0"/>
              </a:rPr>
              <a:t>dfn$COMP_BOOL</a:t>
            </a:r>
            <a:r>
              <a:rPr lang="en-US" sz="1800" b="0" i="0">
                <a:solidFill>
                  <a:srgbClr val="000000"/>
                </a:solidFill>
                <a:effectLst/>
                <a:latin typeface="Aptos" panose="020B0004020202020204" pitchFamily="34" charset="0"/>
              </a:rPr>
              <a:t>)</a:t>
            </a:r>
          </a:p>
          <a:p>
            <a:pPr algn="l" fontAlgn="base"/>
            <a:r>
              <a:rPr lang="en-US" sz="1800" b="0" i="0" err="1">
                <a:solidFill>
                  <a:srgbClr val="000000"/>
                </a:solidFill>
                <a:effectLst/>
                <a:latin typeface="Aptos" panose="020B0004020202020204" pitchFamily="34" charset="0"/>
              </a:rPr>
              <a:t>intraining</a:t>
            </a:r>
            <a:r>
              <a:rPr lang="en-US" sz="1800" b="0" i="0">
                <a:solidFill>
                  <a:srgbClr val="000000"/>
                </a:solidFill>
                <a:effectLst/>
                <a:latin typeface="Aptos" panose="020B0004020202020204" pitchFamily="34" charset="0"/>
              </a:rPr>
              <a:t> &lt;- </a:t>
            </a:r>
            <a:r>
              <a:rPr lang="en-US" sz="1800" b="0" i="0" err="1">
                <a:solidFill>
                  <a:srgbClr val="000000"/>
                </a:solidFill>
                <a:effectLst/>
                <a:latin typeface="Aptos" panose="020B0004020202020204" pitchFamily="34" charset="0"/>
              </a:rPr>
              <a:t>createDataPartition</a:t>
            </a:r>
            <a:r>
              <a:rPr lang="en-US" sz="1800" b="0" i="0">
                <a:solidFill>
                  <a:srgbClr val="000000"/>
                </a:solidFill>
                <a:effectLst/>
                <a:latin typeface="Aptos" panose="020B0004020202020204" pitchFamily="34" charset="0"/>
              </a:rPr>
              <a:t>(</a:t>
            </a:r>
            <a:r>
              <a:rPr lang="en-US" sz="1800" b="0" i="0" err="1">
                <a:solidFill>
                  <a:srgbClr val="000000"/>
                </a:solidFill>
                <a:effectLst/>
                <a:latin typeface="Aptos" panose="020B0004020202020204" pitchFamily="34" charset="0"/>
              </a:rPr>
              <a:t>dfn$COMP_BOOL</a:t>
            </a:r>
            <a:r>
              <a:rPr lang="en-US" sz="1800" b="0" i="0">
                <a:solidFill>
                  <a:srgbClr val="000000"/>
                </a:solidFill>
                <a:effectLst/>
                <a:latin typeface="Aptos" panose="020B0004020202020204" pitchFamily="34" charset="0"/>
              </a:rPr>
              <a:t>, p=.6, list=FALSE)</a:t>
            </a:r>
          </a:p>
          <a:p>
            <a:pPr algn="l" fontAlgn="base"/>
            <a:r>
              <a:rPr lang="en-US" sz="1800" b="0" i="0">
                <a:solidFill>
                  <a:srgbClr val="000000"/>
                </a:solidFill>
                <a:effectLst/>
                <a:latin typeface="Aptos" panose="020B0004020202020204" pitchFamily="34" charset="0"/>
              </a:rPr>
              <a:t>training &lt;- </a:t>
            </a:r>
            <a:r>
              <a:rPr lang="en-US" sz="1800" b="0" i="0" err="1">
                <a:solidFill>
                  <a:srgbClr val="000000"/>
                </a:solidFill>
                <a:effectLst/>
                <a:latin typeface="Aptos" panose="020B0004020202020204" pitchFamily="34" charset="0"/>
              </a:rPr>
              <a:t>dfn</a:t>
            </a:r>
            <a:r>
              <a:rPr lang="en-US" sz="1800" b="0" i="0">
                <a:solidFill>
                  <a:srgbClr val="000000"/>
                </a:solidFill>
                <a:effectLst/>
                <a:latin typeface="Aptos" panose="020B0004020202020204" pitchFamily="34" charset="0"/>
              </a:rPr>
              <a:t>[</a:t>
            </a:r>
            <a:r>
              <a:rPr lang="en-US" sz="1800" b="0" i="0" err="1">
                <a:solidFill>
                  <a:srgbClr val="000000"/>
                </a:solidFill>
                <a:effectLst/>
                <a:latin typeface="Aptos" panose="020B0004020202020204" pitchFamily="34" charset="0"/>
              </a:rPr>
              <a:t>intraining</a:t>
            </a:r>
            <a:r>
              <a:rPr lang="en-US" sz="1800" b="0" i="0">
                <a:solidFill>
                  <a:srgbClr val="000000"/>
                </a:solidFill>
                <a:effectLst/>
                <a:latin typeface="Aptos" panose="020B0004020202020204" pitchFamily="34" charset="0"/>
              </a:rPr>
              <a:t>,]</a:t>
            </a:r>
          </a:p>
          <a:p>
            <a:pPr algn="l" fontAlgn="base"/>
            <a:r>
              <a:rPr lang="en-US" sz="1800" b="0" i="0">
                <a:solidFill>
                  <a:srgbClr val="000000"/>
                </a:solidFill>
                <a:effectLst/>
                <a:latin typeface="Aptos" panose="020B0004020202020204" pitchFamily="34" charset="0"/>
              </a:rPr>
              <a:t>validation &lt;- </a:t>
            </a:r>
            <a:r>
              <a:rPr lang="en-US" sz="1800" b="0" i="0" err="1">
                <a:solidFill>
                  <a:srgbClr val="000000"/>
                </a:solidFill>
                <a:effectLst/>
                <a:latin typeface="Aptos" panose="020B0004020202020204" pitchFamily="34" charset="0"/>
              </a:rPr>
              <a:t>dfn</a:t>
            </a:r>
            <a:r>
              <a:rPr lang="en-US" sz="1800" b="0" i="0">
                <a:solidFill>
                  <a:srgbClr val="000000"/>
                </a:solidFill>
                <a:effectLst/>
                <a:latin typeface="Aptos" panose="020B0004020202020204" pitchFamily="34" charset="0"/>
              </a:rPr>
              <a:t>[-</a:t>
            </a:r>
            <a:r>
              <a:rPr lang="en-US" sz="1800" b="0" i="0" err="1">
                <a:solidFill>
                  <a:srgbClr val="000000"/>
                </a:solidFill>
                <a:effectLst/>
                <a:latin typeface="Aptos" panose="020B0004020202020204" pitchFamily="34" charset="0"/>
              </a:rPr>
              <a:t>intraining</a:t>
            </a:r>
            <a:r>
              <a:rPr lang="en-US" sz="1800" b="0" i="0">
                <a:solidFill>
                  <a:srgbClr val="000000"/>
                </a:solidFill>
                <a:effectLst/>
                <a:latin typeface="Aptos" panose="020B0004020202020204" pitchFamily="34" charset="0"/>
              </a:rPr>
              <a:t>,]</a:t>
            </a:r>
          </a:p>
          <a:p>
            <a:pPr algn="l" fontAlgn="base"/>
            <a:r>
              <a:rPr lang="en-US" sz="1800" b="0" i="0">
                <a:solidFill>
                  <a:srgbClr val="000000"/>
                </a:solidFill>
                <a:effectLst/>
                <a:latin typeface="Aptos" panose="020B0004020202020204" pitchFamily="34" charset="0"/>
              </a:rPr>
              <a:t># Train the neural network model</a:t>
            </a:r>
          </a:p>
          <a:p>
            <a:pPr algn="l" fontAlgn="base"/>
            <a:r>
              <a:rPr lang="en-US" sz="1800" b="0" i="0" err="1">
                <a:solidFill>
                  <a:srgbClr val="000000"/>
                </a:solidFill>
                <a:effectLst/>
                <a:latin typeface="Aptos" panose="020B0004020202020204" pitchFamily="34" charset="0"/>
              </a:rPr>
              <a:t>nn_model</a:t>
            </a:r>
            <a:r>
              <a:rPr lang="en-US" sz="1800" b="0" i="0">
                <a:solidFill>
                  <a:srgbClr val="000000"/>
                </a:solidFill>
                <a:effectLst/>
                <a:latin typeface="Aptos" panose="020B0004020202020204" pitchFamily="34" charset="0"/>
              </a:rPr>
              <a:t> &lt;- </a:t>
            </a:r>
            <a:r>
              <a:rPr lang="en-US" sz="1800" b="0" i="0" err="1">
                <a:solidFill>
                  <a:srgbClr val="000000"/>
                </a:solidFill>
                <a:effectLst/>
                <a:latin typeface="Aptos" panose="020B0004020202020204" pitchFamily="34" charset="0"/>
              </a:rPr>
              <a:t>neuralnet</a:t>
            </a:r>
            <a:r>
              <a:rPr lang="en-US" sz="1800" b="0" i="0">
                <a:solidFill>
                  <a:srgbClr val="000000"/>
                </a:solidFill>
                <a:effectLst/>
                <a:latin typeface="Aptos" panose="020B0004020202020204" pitchFamily="34" charset="0"/>
              </a:rPr>
              <a:t>(COMP_BOOL ~ .,</a:t>
            </a:r>
          </a:p>
          <a:p>
            <a:pPr algn="l" fontAlgn="base"/>
            <a:r>
              <a:rPr lang="en-US" sz="1800" b="0" i="0">
                <a:solidFill>
                  <a:srgbClr val="000000"/>
                </a:solidFill>
                <a:effectLst/>
                <a:latin typeface="Aptos" panose="020B0004020202020204" pitchFamily="34" charset="0"/>
              </a:rPr>
              <a:t>                      data = training, </a:t>
            </a:r>
          </a:p>
          <a:p>
            <a:pPr algn="l" fontAlgn="base"/>
            <a:r>
              <a:rPr lang="en-US" sz="1800" b="0" i="0">
                <a:solidFill>
                  <a:srgbClr val="000000"/>
                </a:solidFill>
                <a:effectLst/>
                <a:latin typeface="Aptos" panose="020B0004020202020204" pitchFamily="34" charset="0"/>
              </a:rPr>
              <a:t>                      hidden = c(5),  # Specify the number of hidden layers and nodes (e.g., 5 nodes in 1 hidden layer)</a:t>
            </a:r>
          </a:p>
          <a:p>
            <a:pPr algn="l" fontAlgn="base"/>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linear.output</a:t>
            </a:r>
            <a:r>
              <a:rPr lang="en-US" sz="1800" b="0" i="0">
                <a:solidFill>
                  <a:srgbClr val="000000"/>
                </a:solidFill>
                <a:effectLst/>
                <a:latin typeface="Aptos" panose="020B0004020202020204" pitchFamily="34" charset="0"/>
              </a:rPr>
              <a:t> = FALSE)  # Use FALSE for classification tasks</a:t>
            </a:r>
          </a:p>
          <a:p>
            <a:pPr algn="l" fontAlgn="base"/>
            <a:br>
              <a:rPr lang="en-US" sz="1800" b="0" i="0">
                <a:solidFill>
                  <a:srgbClr val="000000"/>
                </a:solidFill>
                <a:effectLst/>
                <a:latin typeface="Aptos" panose="020B0004020202020204" pitchFamily="34" charset="0"/>
              </a:rPr>
            </a:br>
            <a:endParaRPr lang="en-US" sz="1800" b="0" i="0">
              <a:solidFill>
                <a:srgbClr val="000000"/>
              </a:solidFill>
              <a:effectLst/>
              <a:latin typeface="Aptos" panose="020B0004020202020204" pitchFamily="34" charset="0"/>
            </a:endParaRPr>
          </a:p>
          <a:p>
            <a:pPr algn="l" fontAlgn="base"/>
            <a:r>
              <a:rPr lang="en-US" sz="1800" b="0" i="0">
                <a:solidFill>
                  <a:srgbClr val="000000"/>
                </a:solidFill>
                <a:effectLst/>
                <a:latin typeface="Aptos" panose="020B0004020202020204" pitchFamily="34" charset="0"/>
              </a:rPr>
              <a:t>plot(</a:t>
            </a:r>
            <a:r>
              <a:rPr lang="en-US" sz="1800" b="0" i="0" err="1">
                <a:solidFill>
                  <a:srgbClr val="000000"/>
                </a:solidFill>
                <a:effectLst/>
                <a:latin typeface="Aptos" panose="020B0004020202020204" pitchFamily="34" charset="0"/>
              </a:rPr>
              <a:t>nn_model</a:t>
            </a:r>
            <a:r>
              <a:rPr lang="en-US" sz="1800" b="0" i="0">
                <a:solidFill>
                  <a:srgbClr val="000000"/>
                </a:solidFill>
                <a:effectLst/>
                <a:latin typeface="Aptos" panose="020B0004020202020204" pitchFamily="34" charset="0"/>
              </a:rPr>
              <a:t>)</a:t>
            </a:r>
          </a:p>
          <a:p>
            <a:pPr algn="l" fontAlgn="base"/>
            <a:r>
              <a:rPr lang="en-US" sz="1800" b="0" i="0">
                <a:solidFill>
                  <a:srgbClr val="000000"/>
                </a:solidFill>
                <a:effectLst/>
                <a:latin typeface="Aptos" panose="020B0004020202020204" pitchFamily="34" charset="0"/>
              </a:rPr>
              <a:t># Make predictions on the validation data as probabilities for each class</a:t>
            </a:r>
          </a:p>
          <a:p>
            <a:pPr algn="l" fontAlgn="base"/>
            <a:r>
              <a:rPr lang="en-US" sz="1800" b="0" i="0" err="1">
                <a:solidFill>
                  <a:srgbClr val="000000"/>
                </a:solidFill>
                <a:effectLst/>
                <a:latin typeface="Aptos" panose="020B0004020202020204" pitchFamily="34" charset="0"/>
              </a:rPr>
              <a:t>predictions_prob</a:t>
            </a:r>
            <a:r>
              <a:rPr lang="en-US" sz="1800" b="0" i="0">
                <a:solidFill>
                  <a:srgbClr val="000000"/>
                </a:solidFill>
                <a:effectLst/>
                <a:latin typeface="Aptos" panose="020B0004020202020204" pitchFamily="34" charset="0"/>
              </a:rPr>
              <a:t> &lt;- predict(</a:t>
            </a:r>
            <a:r>
              <a:rPr lang="en-US" sz="1800" b="0" i="0" err="1">
                <a:solidFill>
                  <a:srgbClr val="000000"/>
                </a:solidFill>
                <a:effectLst/>
                <a:latin typeface="Aptos" panose="020B0004020202020204" pitchFamily="34" charset="0"/>
              </a:rPr>
              <a:t>nn_model</a:t>
            </a:r>
            <a:r>
              <a:rPr lang="en-US" sz="1800" b="0" i="0">
                <a:solidFill>
                  <a:srgbClr val="000000"/>
                </a:solidFill>
                <a:effectLst/>
                <a:latin typeface="Aptos" panose="020B0004020202020204" pitchFamily="34" charset="0"/>
              </a:rPr>
              <a:t>, validation)  </a:t>
            </a:r>
          </a:p>
          <a:p>
            <a:pPr algn="l" fontAlgn="base"/>
            <a:br>
              <a:rPr lang="en-US" sz="1800" b="0" i="0">
                <a:solidFill>
                  <a:srgbClr val="000000"/>
                </a:solidFill>
                <a:effectLst/>
                <a:latin typeface="Aptos" panose="020B0004020202020204" pitchFamily="34" charset="0"/>
              </a:rPr>
            </a:br>
            <a:endParaRPr lang="en-US" sz="1800" b="0" i="0">
              <a:solidFill>
                <a:srgbClr val="000000"/>
              </a:solidFill>
              <a:effectLst/>
              <a:latin typeface="Aptos" panose="020B0004020202020204" pitchFamily="34" charset="0"/>
            </a:endParaRPr>
          </a:p>
          <a:p>
            <a:pPr algn="l" fontAlgn="base"/>
            <a:r>
              <a:rPr lang="en-US" sz="1800" b="0" i="0">
                <a:solidFill>
                  <a:srgbClr val="000000"/>
                </a:solidFill>
                <a:effectLst/>
                <a:latin typeface="Aptos" panose="020B0004020202020204" pitchFamily="34" charset="0"/>
              </a:rPr>
              <a:t># Make predictions on the validation data by class</a:t>
            </a:r>
          </a:p>
          <a:p>
            <a:pPr algn="l" fontAlgn="base"/>
            <a:r>
              <a:rPr lang="en-US" sz="1800" b="0" i="0">
                <a:solidFill>
                  <a:srgbClr val="000000"/>
                </a:solidFill>
                <a:effectLst/>
                <a:latin typeface="Aptos" panose="020B0004020202020204" pitchFamily="34" charset="0"/>
              </a:rPr>
              <a:t>#predictions &lt;- predict(</a:t>
            </a:r>
            <a:r>
              <a:rPr lang="en-US" sz="1800" b="0" i="0" err="1">
                <a:solidFill>
                  <a:srgbClr val="000000"/>
                </a:solidFill>
                <a:effectLst/>
                <a:latin typeface="Aptos" panose="020B0004020202020204" pitchFamily="34" charset="0"/>
              </a:rPr>
              <a:t>nn_model</a:t>
            </a:r>
            <a:r>
              <a:rPr lang="en-US" sz="1800" b="0" i="0">
                <a:solidFill>
                  <a:srgbClr val="000000"/>
                </a:solidFill>
                <a:effectLst/>
                <a:latin typeface="Aptos" panose="020B0004020202020204" pitchFamily="34" charset="0"/>
              </a:rPr>
              <a:t>, validation, type = "class")</a:t>
            </a:r>
          </a:p>
          <a:p>
            <a:pPr algn="l" fontAlgn="base"/>
            <a:br>
              <a:rPr lang="en-US" sz="1800" b="0" i="0">
                <a:solidFill>
                  <a:srgbClr val="000000"/>
                </a:solidFill>
                <a:effectLst/>
                <a:latin typeface="Aptos" panose="020B0004020202020204" pitchFamily="34" charset="0"/>
              </a:rPr>
            </a:br>
            <a:endParaRPr lang="en-US" sz="1800" b="0" i="0">
              <a:solidFill>
                <a:srgbClr val="000000"/>
              </a:solidFill>
              <a:effectLst/>
              <a:latin typeface="Aptos" panose="020B0004020202020204" pitchFamily="34" charset="0"/>
            </a:endParaRPr>
          </a:p>
          <a:p>
            <a:pPr algn="l" fontAlgn="base"/>
            <a:r>
              <a:rPr lang="en-US" sz="1800" b="0" i="0">
                <a:solidFill>
                  <a:srgbClr val="000000"/>
                </a:solidFill>
                <a:effectLst/>
                <a:latin typeface="Aptos" panose="020B0004020202020204" pitchFamily="34" charset="0"/>
              </a:rPr>
              <a:t># Extract the class label (1 or 0) by taking the column with the highest probability</a:t>
            </a:r>
          </a:p>
          <a:p>
            <a:pPr algn="l" fontAlgn="base"/>
            <a:r>
              <a:rPr lang="en-US" sz="1800" b="0" i="0">
                <a:solidFill>
                  <a:srgbClr val="000000"/>
                </a:solidFill>
                <a:effectLst/>
                <a:latin typeface="Aptos" panose="020B0004020202020204" pitchFamily="34" charset="0"/>
              </a:rPr>
              <a:t>predictions &lt;- factor(</a:t>
            </a:r>
            <a:r>
              <a:rPr lang="en-US" sz="1800" b="0" i="0" err="1">
                <a:solidFill>
                  <a:srgbClr val="000000"/>
                </a:solidFill>
                <a:effectLst/>
                <a:latin typeface="Aptos" panose="020B0004020202020204" pitchFamily="34" charset="0"/>
              </a:rPr>
              <a:t>ifelse</a:t>
            </a:r>
            <a:r>
              <a:rPr lang="en-US" sz="1800" b="0" i="0">
                <a:solidFill>
                  <a:srgbClr val="000000"/>
                </a:solidFill>
                <a:effectLst/>
                <a:latin typeface="Aptos" panose="020B0004020202020204" pitchFamily="34" charset="0"/>
              </a:rPr>
              <a:t>(</a:t>
            </a:r>
            <a:r>
              <a:rPr lang="en-US" sz="1800" b="0" i="0" err="1">
                <a:solidFill>
                  <a:srgbClr val="000000"/>
                </a:solidFill>
                <a:effectLst/>
                <a:latin typeface="Aptos" panose="020B0004020202020204" pitchFamily="34" charset="0"/>
              </a:rPr>
              <a:t>predictions_prob</a:t>
            </a:r>
            <a:r>
              <a:rPr lang="en-US" sz="1800" b="0" i="0">
                <a:solidFill>
                  <a:srgbClr val="000000"/>
                </a:solidFill>
                <a:effectLst/>
                <a:latin typeface="Aptos" panose="020B0004020202020204" pitchFamily="34" charset="0"/>
              </a:rPr>
              <a:t>[, 2] &gt; 0.5, "1", "0"), levels = levels(</a:t>
            </a:r>
            <a:r>
              <a:rPr lang="en-US" sz="1800" b="0" i="0" err="1">
                <a:solidFill>
                  <a:srgbClr val="000000"/>
                </a:solidFill>
                <a:effectLst/>
                <a:latin typeface="Aptos" panose="020B0004020202020204" pitchFamily="34" charset="0"/>
              </a:rPr>
              <a:t>validation$COMP_BOOL</a:t>
            </a:r>
            <a:r>
              <a:rPr lang="en-US" sz="1800" b="0" i="0">
                <a:solidFill>
                  <a:srgbClr val="000000"/>
                </a:solidFill>
                <a:effectLst/>
                <a:latin typeface="Aptos" panose="020B0004020202020204" pitchFamily="34" charset="0"/>
              </a:rPr>
              <a:t>))</a:t>
            </a:r>
          </a:p>
          <a:p>
            <a:pPr algn="l" fontAlgn="base"/>
            <a:br>
              <a:rPr lang="en-US" sz="1800" b="0" i="0">
                <a:solidFill>
                  <a:srgbClr val="000000"/>
                </a:solidFill>
                <a:effectLst/>
                <a:latin typeface="Aptos" panose="020B0004020202020204" pitchFamily="34" charset="0"/>
              </a:rPr>
            </a:br>
            <a:endParaRPr lang="en-US" sz="1800" b="0" i="0">
              <a:solidFill>
                <a:srgbClr val="000000"/>
              </a:solidFill>
              <a:effectLst/>
              <a:latin typeface="Aptos" panose="020B0004020202020204" pitchFamily="34" charset="0"/>
            </a:endParaRPr>
          </a:p>
          <a:p>
            <a:pPr algn="l" fontAlgn="base"/>
            <a:r>
              <a:rPr lang="en-US" sz="1800" b="0" i="0">
                <a:solidFill>
                  <a:srgbClr val="000000"/>
                </a:solidFill>
                <a:effectLst/>
                <a:latin typeface="Aptos" panose="020B0004020202020204" pitchFamily="34" charset="0"/>
              </a:rPr>
              <a:t># Ensure that predictions have the same factor levels as </a:t>
            </a:r>
            <a:r>
              <a:rPr lang="en-US" sz="1800" b="0" i="0" err="1">
                <a:solidFill>
                  <a:srgbClr val="000000"/>
                </a:solidFill>
                <a:effectLst/>
                <a:latin typeface="Aptos" panose="020B0004020202020204" pitchFamily="34" charset="0"/>
              </a:rPr>
              <a:t>validation$Type</a:t>
            </a:r>
            <a:endParaRPr lang="en-US" sz="1800" b="0" i="0">
              <a:solidFill>
                <a:srgbClr val="000000"/>
              </a:solidFill>
              <a:effectLst/>
              <a:latin typeface="Aptos" panose="020B0004020202020204" pitchFamily="34" charset="0"/>
            </a:endParaRPr>
          </a:p>
          <a:p>
            <a:pPr algn="l" fontAlgn="base"/>
            <a:r>
              <a:rPr lang="en-US" sz="1800" b="0" i="0">
                <a:solidFill>
                  <a:srgbClr val="000000"/>
                </a:solidFill>
                <a:effectLst/>
                <a:latin typeface="Aptos" panose="020B0004020202020204" pitchFamily="34" charset="0"/>
              </a:rPr>
              <a:t>predictions &lt;- factor(predictions, levels = levels(</a:t>
            </a:r>
            <a:r>
              <a:rPr lang="en-US" sz="1800" b="0" i="0" err="1">
                <a:solidFill>
                  <a:srgbClr val="000000"/>
                </a:solidFill>
                <a:effectLst/>
                <a:latin typeface="Aptos" panose="020B0004020202020204" pitchFamily="34" charset="0"/>
              </a:rPr>
              <a:t>validation$COMP_BOOL</a:t>
            </a:r>
            <a:r>
              <a:rPr lang="en-US" sz="1800" b="0" i="0">
                <a:solidFill>
                  <a:srgbClr val="000000"/>
                </a:solidFill>
                <a:effectLst/>
                <a:latin typeface="Aptos" panose="020B0004020202020204" pitchFamily="34" charset="0"/>
              </a:rPr>
              <a:t>))</a:t>
            </a:r>
          </a:p>
          <a:p>
            <a:pPr algn="l" fontAlgn="base"/>
            <a:br>
              <a:rPr lang="en-US" sz="1800" b="0" i="0">
                <a:solidFill>
                  <a:srgbClr val="000000"/>
                </a:solidFill>
                <a:effectLst/>
                <a:latin typeface="Aptos" panose="020B0004020202020204" pitchFamily="34" charset="0"/>
              </a:rPr>
            </a:br>
            <a:endParaRPr lang="en-US" sz="1800" b="0" i="0">
              <a:solidFill>
                <a:srgbClr val="000000"/>
              </a:solidFill>
              <a:effectLst/>
              <a:latin typeface="Aptos" panose="020B0004020202020204" pitchFamily="34" charset="0"/>
            </a:endParaRPr>
          </a:p>
          <a:p>
            <a:pPr algn="l" fontAlgn="base"/>
            <a:r>
              <a:rPr lang="en-US" sz="1800" b="0" i="0" err="1">
                <a:solidFill>
                  <a:srgbClr val="000000"/>
                </a:solidFill>
                <a:effectLst/>
                <a:latin typeface="Aptos" panose="020B0004020202020204" pitchFamily="34" charset="0"/>
              </a:rPr>
              <a:t>setdiff</a:t>
            </a:r>
            <a:r>
              <a:rPr lang="en-US" sz="1800" b="0" i="0">
                <a:solidFill>
                  <a:srgbClr val="000000"/>
                </a:solidFill>
                <a:effectLst/>
                <a:latin typeface="Aptos" panose="020B0004020202020204" pitchFamily="34" charset="0"/>
              </a:rPr>
              <a:t>(levels(predictions), levels(</a:t>
            </a:r>
            <a:r>
              <a:rPr lang="en-US" sz="1800" b="0" i="0" err="1">
                <a:solidFill>
                  <a:srgbClr val="000000"/>
                </a:solidFill>
                <a:effectLst/>
                <a:latin typeface="Aptos" panose="020B0004020202020204" pitchFamily="34" charset="0"/>
              </a:rPr>
              <a:t>training$COMP_BOOL</a:t>
            </a:r>
            <a:r>
              <a:rPr lang="en-US" sz="1800" b="0" i="0">
                <a:solidFill>
                  <a:srgbClr val="000000"/>
                </a:solidFill>
                <a:effectLst/>
                <a:latin typeface="Aptos" panose="020B0004020202020204" pitchFamily="34" charset="0"/>
              </a:rPr>
              <a:t>))</a:t>
            </a:r>
          </a:p>
          <a:p>
            <a:pPr algn="l" fontAlgn="base"/>
            <a:br>
              <a:rPr lang="en-US" sz="1800" b="0" i="0">
                <a:solidFill>
                  <a:srgbClr val="000000"/>
                </a:solidFill>
                <a:effectLst/>
                <a:latin typeface="Aptos" panose="020B0004020202020204" pitchFamily="34" charset="0"/>
              </a:rPr>
            </a:br>
            <a:endParaRPr lang="en-US" sz="1800" b="0" i="0">
              <a:solidFill>
                <a:srgbClr val="000000"/>
              </a:solidFill>
              <a:effectLst/>
              <a:latin typeface="Aptos" panose="020B0004020202020204" pitchFamily="34" charset="0"/>
            </a:endParaRPr>
          </a:p>
          <a:p>
            <a:pPr algn="l" fontAlgn="base"/>
            <a:r>
              <a:rPr lang="en-US" sz="1800" b="0" i="0">
                <a:solidFill>
                  <a:srgbClr val="000000"/>
                </a:solidFill>
                <a:effectLst/>
                <a:latin typeface="Aptos" panose="020B0004020202020204" pitchFamily="34" charset="0"/>
              </a:rPr>
              <a:t># Compare the predictions with the actual values</a:t>
            </a:r>
          </a:p>
          <a:p>
            <a:pPr algn="l" fontAlgn="base"/>
            <a:r>
              <a:rPr lang="en-US" sz="1800" b="0" i="0" err="1">
                <a:solidFill>
                  <a:srgbClr val="000000"/>
                </a:solidFill>
                <a:effectLst/>
                <a:latin typeface="Aptos" panose="020B0004020202020204" pitchFamily="34" charset="0"/>
              </a:rPr>
              <a:t>conf_matrix</a:t>
            </a:r>
            <a:r>
              <a:rPr lang="en-US" sz="1800" b="0" i="0">
                <a:solidFill>
                  <a:srgbClr val="000000"/>
                </a:solidFill>
                <a:effectLst/>
                <a:latin typeface="Aptos" panose="020B0004020202020204" pitchFamily="34" charset="0"/>
              </a:rPr>
              <a:t> &lt;- </a:t>
            </a:r>
            <a:r>
              <a:rPr lang="en-US" sz="1800" b="0" i="0" err="1">
                <a:solidFill>
                  <a:srgbClr val="000000"/>
                </a:solidFill>
                <a:effectLst/>
                <a:latin typeface="Aptos" panose="020B0004020202020204" pitchFamily="34" charset="0"/>
              </a:rPr>
              <a:t>confusionMatrix</a:t>
            </a:r>
            <a:r>
              <a:rPr lang="en-US" sz="1800" b="0" i="0">
                <a:solidFill>
                  <a:srgbClr val="000000"/>
                </a:solidFill>
                <a:effectLst/>
                <a:latin typeface="Aptos" panose="020B0004020202020204" pitchFamily="34" charset="0"/>
              </a:rPr>
              <a:t>(predictions, </a:t>
            </a:r>
            <a:r>
              <a:rPr lang="en-US" sz="1800" b="0" i="0" err="1">
                <a:solidFill>
                  <a:srgbClr val="000000"/>
                </a:solidFill>
                <a:effectLst/>
                <a:latin typeface="Aptos" panose="020B0004020202020204" pitchFamily="34" charset="0"/>
              </a:rPr>
              <a:t>validation$COMP_BOOL</a:t>
            </a:r>
            <a:r>
              <a:rPr lang="en-US" sz="1800" b="0" i="0">
                <a:solidFill>
                  <a:srgbClr val="000000"/>
                </a:solidFill>
                <a:effectLst/>
                <a:latin typeface="Aptos" panose="020B0004020202020204" pitchFamily="34" charset="0"/>
              </a:rPr>
              <a:t>)</a:t>
            </a:r>
          </a:p>
          <a:p>
            <a:pPr algn="l" fontAlgn="base"/>
            <a:br>
              <a:rPr lang="en-US" sz="1800" b="0" i="0">
                <a:solidFill>
                  <a:srgbClr val="000000"/>
                </a:solidFill>
                <a:effectLst/>
                <a:latin typeface="Aptos" panose="020B0004020202020204" pitchFamily="34" charset="0"/>
              </a:rPr>
            </a:br>
            <a:endParaRPr lang="en-US" sz="1800" b="0" i="0">
              <a:solidFill>
                <a:srgbClr val="000000"/>
              </a:solidFill>
              <a:effectLst/>
              <a:latin typeface="Aptos" panose="020B0004020202020204" pitchFamily="34" charset="0"/>
            </a:endParaRPr>
          </a:p>
          <a:p>
            <a:pPr algn="l" fontAlgn="base"/>
            <a:r>
              <a:rPr lang="en-US" sz="1800" b="0" i="0">
                <a:solidFill>
                  <a:srgbClr val="000000"/>
                </a:solidFill>
                <a:effectLst/>
                <a:latin typeface="Aptos" panose="020B0004020202020204" pitchFamily="34" charset="0"/>
              </a:rPr>
              <a:t># Print confusion matrix</a:t>
            </a:r>
          </a:p>
          <a:p>
            <a:pPr algn="l" fontAlgn="base"/>
            <a:r>
              <a:rPr lang="en-US" sz="1800" b="0" i="0">
                <a:solidFill>
                  <a:srgbClr val="000000"/>
                </a:solidFill>
                <a:effectLst/>
                <a:latin typeface="Aptos" panose="020B0004020202020204" pitchFamily="34" charset="0"/>
              </a:rPr>
              <a:t>print(</a:t>
            </a:r>
            <a:r>
              <a:rPr lang="en-US" sz="1800" b="0" i="0" err="1">
                <a:solidFill>
                  <a:srgbClr val="000000"/>
                </a:solidFill>
                <a:effectLst/>
                <a:latin typeface="Aptos" panose="020B0004020202020204" pitchFamily="34" charset="0"/>
              </a:rPr>
              <a:t>conf_matrix</a:t>
            </a:r>
            <a:r>
              <a:rPr lang="en-US" sz="1800" b="0" i="0">
                <a:solidFill>
                  <a:srgbClr val="000000"/>
                </a:solidFill>
                <a:effectLst/>
                <a:latin typeface="Aptos" panose="020B0004020202020204" pitchFamily="34" charset="0"/>
              </a:rPr>
              <a:t>)</a:t>
            </a:r>
          </a:p>
          <a:p>
            <a:endParaRPr lang="en-US"/>
          </a:p>
        </p:txBody>
      </p:sp>
      <p:sp>
        <p:nvSpPr>
          <p:cNvPr id="4" name="Slide Number Placeholder 3"/>
          <p:cNvSpPr>
            <a:spLocks noGrp="1"/>
          </p:cNvSpPr>
          <p:nvPr>
            <p:ph type="sldNum" sz="quarter" idx="5"/>
          </p:nvPr>
        </p:nvSpPr>
        <p:spPr/>
        <p:txBody>
          <a:bodyPr/>
          <a:lstStyle/>
          <a:p>
            <a:fld id="{6879B0D9-9DF5-4448-AFB7-70240D138A4B}" type="slidenum">
              <a:rPr lang="en-US" smtClean="0"/>
              <a:t>10</a:t>
            </a:fld>
            <a:endParaRPr lang="en-US"/>
          </a:p>
        </p:txBody>
      </p:sp>
    </p:spTree>
    <p:extLst>
      <p:ext uri="{BB962C8B-B14F-4D97-AF65-F5344CB8AC3E}">
        <p14:creationId xmlns:p14="http://schemas.microsoft.com/office/powerpoint/2010/main" val="305268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633E11-BF99-7E43-90AD-9C8A7F7F08B8}"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17F69-7B94-E04E-8C6E-E4449EB778A2}" type="slidenum">
              <a:rPr lang="en-US" smtClean="0"/>
              <a:pPr/>
              <a:t>‹#›</a:t>
            </a:fld>
            <a:endParaRPr lang="en-US"/>
          </a:p>
        </p:txBody>
      </p:sp>
    </p:spTree>
    <p:extLst>
      <p:ext uri="{BB962C8B-B14F-4D97-AF65-F5344CB8AC3E}">
        <p14:creationId xmlns:p14="http://schemas.microsoft.com/office/powerpoint/2010/main" val="1073581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633E11-BF99-7E43-90AD-9C8A7F7F08B8}"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17F69-7B94-E04E-8C6E-E4449EB778A2}" type="slidenum">
              <a:rPr lang="en-US" smtClean="0"/>
              <a:pPr/>
              <a:t>‹#›</a:t>
            </a:fld>
            <a:endParaRPr lang="en-US"/>
          </a:p>
        </p:txBody>
      </p:sp>
    </p:spTree>
    <p:extLst>
      <p:ext uri="{BB962C8B-B14F-4D97-AF65-F5344CB8AC3E}">
        <p14:creationId xmlns:p14="http://schemas.microsoft.com/office/powerpoint/2010/main" val="3132820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633E11-BF99-7E43-90AD-9C8A7F7F08B8}"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17F69-7B94-E04E-8C6E-E4449EB778A2}" type="slidenum">
              <a:rPr lang="en-US" smtClean="0"/>
              <a:pPr/>
              <a:t>‹#›</a:t>
            </a:fld>
            <a:endParaRPr lang="en-US"/>
          </a:p>
        </p:txBody>
      </p:sp>
    </p:spTree>
    <p:extLst>
      <p:ext uri="{BB962C8B-B14F-4D97-AF65-F5344CB8AC3E}">
        <p14:creationId xmlns:p14="http://schemas.microsoft.com/office/powerpoint/2010/main" val="1499702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633E11-BF99-7E43-90AD-9C8A7F7F08B8}"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17F69-7B94-E04E-8C6E-E4449EB778A2}" type="slidenum">
              <a:rPr lang="en-US" smtClean="0"/>
              <a:pPr/>
              <a:t>‹#›</a:t>
            </a:fld>
            <a:endParaRPr lang="en-US"/>
          </a:p>
        </p:txBody>
      </p:sp>
    </p:spTree>
    <p:extLst>
      <p:ext uri="{BB962C8B-B14F-4D97-AF65-F5344CB8AC3E}">
        <p14:creationId xmlns:p14="http://schemas.microsoft.com/office/powerpoint/2010/main" val="2122508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633E11-BF99-7E43-90AD-9C8A7F7F08B8}"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17F69-7B94-E04E-8C6E-E4449EB778A2}" type="slidenum">
              <a:rPr lang="en-US" smtClean="0"/>
              <a:pPr/>
              <a:t>‹#›</a:t>
            </a:fld>
            <a:endParaRPr lang="en-US"/>
          </a:p>
        </p:txBody>
      </p:sp>
    </p:spTree>
    <p:extLst>
      <p:ext uri="{BB962C8B-B14F-4D97-AF65-F5344CB8AC3E}">
        <p14:creationId xmlns:p14="http://schemas.microsoft.com/office/powerpoint/2010/main" val="1559830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633E11-BF99-7E43-90AD-9C8A7F7F08B8}"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17F69-7B94-E04E-8C6E-E4449EB778A2}" type="slidenum">
              <a:rPr lang="en-US" smtClean="0"/>
              <a:pPr/>
              <a:t>‹#›</a:t>
            </a:fld>
            <a:endParaRPr lang="en-US"/>
          </a:p>
        </p:txBody>
      </p:sp>
    </p:spTree>
    <p:extLst>
      <p:ext uri="{BB962C8B-B14F-4D97-AF65-F5344CB8AC3E}">
        <p14:creationId xmlns:p14="http://schemas.microsoft.com/office/powerpoint/2010/main" val="434830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633E11-BF99-7E43-90AD-9C8A7F7F08B8}" type="datetimeFigureOut">
              <a:rPr lang="en-US" smtClean="0"/>
              <a:pPr/>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417F69-7B94-E04E-8C6E-E4449EB778A2}" type="slidenum">
              <a:rPr lang="en-US" smtClean="0"/>
              <a:pPr/>
              <a:t>‹#›</a:t>
            </a:fld>
            <a:endParaRPr lang="en-US"/>
          </a:p>
        </p:txBody>
      </p:sp>
    </p:spTree>
    <p:extLst>
      <p:ext uri="{BB962C8B-B14F-4D97-AF65-F5344CB8AC3E}">
        <p14:creationId xmlns:p14="http://schemas.microsoft.com/office/powerpoint/2010/main" val="2537666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633E11-BF99-7E43-90AD-9C8A7F7F08B8}" type="datetimeFigureOut">
              <a:rPr lang="en-US" smtClean="0"/>
              <a:pPr/>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417F69-7B94-E04E-8C6E-E4449EB778A2}" type="slidenum">
              <a:rPr lang="en-US" smtClean="0"/>
              <a:pPr/>
              <a:t>‹#›</a:t>
            </a:fld>
            <a:endParaRPr lang="en-US"/>
          </a:p>
        </p:txBody>
      </p:sp>
    </p:spTree>
    <p:extLst>
      <p:ext uri="{BB962C8B-B14F-4D97-AF65-F5344CB8AC3E}">
        <p14:creationId xmlns:p14="http://schemas.microsoft.com/office/powerpoint/2010/main" val="3421550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33E11-BF99-7E43-90AD-9C8A7F7F08B8}" type="datetimeFigureOut">
              <a:rPr lang="en-US" smtClean="0"/>
              <a:pPr/>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417F69-7B94-E04E-8C6E-E4449EB778A2}" type="slidenum">
              <a:rPr lang="en-US" smtClean="0"/>
              <a:pPr/>
              <a:t>‹#›</a:t>
            </a:fld>
            <a:endParaRPr lang="en-US"/>
          </a:p>
        </p:txBody>
      </p:sp>
    </p:spTree>
    <p:extLst>
      <p:ext uri="{BB962C8B-B14F-4D97-AF65-F5344CB8AC3E}">
        <p14:creationId xmlns:p14="http://schemas.microsoft.com/office/powerpoint/2010/main" val="383275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633E11-BF99-7E43-90AD-9C8A7F7F08B8}"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17F69-7B94-E04E-8C6E-E4449EB778A2}" type="slidenum">
              <a:rPr lang="en-US" smtClean="0"/>
              <a:pPr/>
              <a:t>‹#›</a:t>
            </a:fld>
            <a:endParaRPr lang="en-US"/>
          </a:p>
        </p:txBody>
      </p:sp>
    </p:spTree>
    <p:extLst>
      <p:ext uri="{BB962C8B-B14F-4D97-AF65-F5344CB8AC3E}">
        <p14:creationId xmlns:p14="http://schemas.microsoft.com/office/powerpoint/2010/main" val="3513116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633E11-BF99-7E43-90AD-9C8A7F7F08B8}"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17F69-7B94-E04E-8C6E-E4449EB778A2}" type="slidenum">
              <a:rPr lang="en-US" smtClean="0"/>
              <a:pPr/>
              <a:t>‹#›</a:t>
            </a:fld>
            <a:endParaRPr lang="en-US"/>
          </a:p>
        </p:txBody>
      </p:sp>
    </p:spTree>
    <p:extLst>
      <p:ext uri="{BB962C8B-B14F-4D97-AF65-F5344CB8AC3E}">
        <p14:creationId xmlns:p14="http://schemas.microsoft.com/office/powerpoint/2010/main" val="4048042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633E11-BF99-7E43-90AD-9C8A7F7F08B8}"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17F69-7B94-E04E-8C6E-E4449EB778A2}" type="slidenum">
              <a:rPr lang="en-US" smtClean="0"/>
              <a:pPr/>
              <a:t>‹#›</a:t>
            </a:fld>
            <a:endParaRPr lang="en-US"/>
          </a:p>
        </p:txBody>
      </p:sp>
    </p:spTree>
    <p:extLst>
      <p:ext uri="{BB962C8B-B14F-4D97-AF65-F5344CB8AC3E}">
        <p14:creationId xmlns:p14="http://schemas.microsoft.com/office/powerpoint/2010/main" val="3591567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0.m4a"/><Relationship Id="rId1" Type="http://schemas.microsoft.com/office/2007/relationships/media" Target="../media/media10.m4a"/><Relationship Id="rId6" Type="http://schemas.microsoft.com/office/2007/relationships/hdphoto" Target="../media/hdphoto3.wdp"/><Relationship Id="rId5" Type="http://schemas.openxmlformats.org/officeDocument/2006/relationships/image" Target="../media/image2.jpe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hyperlink" Target="https://riskcalculator.facs.org/RiskCalculator/faq.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5914570"/>
            <a:ext cx="9144000" cy="967621"/>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18141" y="2059840"/>
            <a:ext cx="6707715" cy="1369160"/>
          </a:xfrm>
        </p:spPr>
        <p:txBody>
          <a:bodyPr>
            <a:noAutofit/>
          </a:bodyPr>
          <a:lstStyle/>
          <a:p>
            <a:r>
              <a:rPr lang="en-US" sz="4500" b="1">
                <a:solidFill>
                  <a:srgbClr val="60050D"/>
                </a:solidFill>
                <a:latin typeface="Impact" panose="020B0806030902050204" pitchFamily="34" charset="0"/>
                <a:cs typeface="Arial"/>
              </a:rPr>
              <a:t>Predictive Modeling for Surgical Outcomes</a:t>
            </a:r>
          </a:p>
        </p:txBody>
      </p:sp>
      <p:sp>
        <p:nvSpPr>
          <p:cNvPr id="3" name="Subtitle 2"/>
          <p:cNvSpPr>
            <a:spLocks noGrp="1"/>
          </p:cNvSpPr>
          <p:nvPr>
            <p:ph type="subTitle" idx="1"/>
          </p:nvPr>
        </p:nvSpPr>
        <p:spPr>
          <a:xfrm>
            <a:off x="1371599" y="5237833"/>
            <a:ext cx="6400800" cy="611516"/>
          </a:xfrm>
        </p:spPr>
        <p:txBody>
          <a:bodyPr>
            <a:normAutofit/>
          </a:bodyPr>
          <a:lstStyle/>
          <a:p>
            <a:r>
              <a:rPr lang="en-US" sz="2000" b="1">
                <a:solidFill>
                  <a:schemeClr val="tx1">
                    <a:lumMod val="85000"/>
                    <a:lumOff val="15000"/>
                  </a:schemeClr>
                </a:solidFill>
                <a:cs typeface="Arial"/>
              </a:rPr>
              <a:t>ELM-5543-997 | Decision Analysis | Group 13 </a:t>
            </a:r>
          </a:p>
        </p:txBody>
      </p:sp>
      <p:sp>
        <p:nvSpPr>
          <p:cNvPr id="4" name="TextBox 3"/>
          <p:cNvSpPr txBox="1"/>
          <p:nvPr/>
        </p:nvSpPr>
        <p:spPr>
          <a:xfrm>
            <a:off x="1274688" y="4411493"/>
            <a:ext cx="6594620" cy="461665"/>
          </a:xfrm>
          <a:prstGeom prst="rect">
            <a:avLst/>
          </a:prstGeom>
          <a:noFill/>
        </p:spPr>
        <p:txBody>
          <a:bodyPr wrap="square" rtlCol="0">
            <a:spAutoFit/>
          </a:bodyPr>
          <a:lstStyle/>
          <a:p>
            <a:pPr algn="ctr"/>
            <a:r>
              <a:rPr lang="en-US" sz="2400" i="1">
                <a:solidFill>
                  <a:srgbClr val="46040A"/>
                </a:solidFill>
                <a:latin typeface="Times New Roman"/>
                <a:cs typeface="Times New Roman"/>
              </a:rPr>
              <a:t>Sai Teja Pannala, Michael Druga, David Arteaga </a:t>
            </a:r>
          </a:p>
        </p:txBody>
      </p:sp>
      <p:pic>
        <p:nvPicPr>
          <p:cNvPr id="9" name="Picture 8" descr="o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6874" y="6045013"/>
            <a:ext cx="5950247" cy="706734"/>
          </a:xfrm>
          <a:prstGeom prst="rect">
            <a:avLst/>
          </a:prstGeom>
        </p:spPr>
      </p:pic>
      <p:cxnSp>
        <p:nvCxnSpPr>
          <p:cNvPr id="17" name="Straight Connector 16"/>
          <p:cNvCxnSpPr/>
          <p:nvPr/>
        </p:nvCxnSpPr>
        <p:spPr>
          <a:xfrm>
            <a:off x="0" y="5855652"/>
            <a:ext cx="9144000" cy="0"/>
          </a:xfrm>
          <a:prstGeom prst="line">
            <a:avLst/>
          </a:prstGeom>
          <a:ln w="149225">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pic>
        <p:nvPicPr>
          <p:cNvPr id="18" name="Picture 17" descr="ou seal.jpg"/>
          <p:cNvPicPr>
            <a:picLocks noChangeAspect="1"/>
          </p:cNvPicPr>
          <p:nvPr/>
        </p:nvPicPr>
        <p:blipFill>
          <a:blip r:embed="rId5">
            <a:alphaModFix amt="70000"/>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tretch>
            <a:fillRect/>
          </a:stretch>
        </p:blipFill>
        <p:spPr>
          <a:xfrm>
            <a:off x="7772399" y="263263"/>
            <a:ext cx="1077548" cy="1077548"/>
          </a:xfrm>
          <a:prstGeom prst="rect">
            <a:avLst/>
          </a:prstGeom>
        </p:spPr>
      </p:pic>
      <p:pic>
        <p:nvPicPr>
          <p:cNvPr id="6" name="Recorded Sound">
            <a:hlinkClick r:id="" action="ppaction://media"/>
            <a:extLst>
              <a:ext uri="{FF2B5EF4-FFF2-40B4-BE49-F238E27FC236}">
                <a16:creationId xmlns:a16="http://schemas.microsoft.com/office/drawing/2014/main" id="{0CE074E0-902A-912F-3DAE-3E0F69B4BA0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83038" y="264822"/>
            <a:ext cx="487363" cy="487363"/>
          </a:xfrm>
          <a:prstGeom prst="rect">
            <a:avLst/>
          </a:prstGeom>
        </p:spPr>
      </p:pic>
    </p:spTree>
    <p:extLst>
      <p:ext uri="{BB962C8B-B14F-4D97-AF65-F5344CB8AC3E}">
        <p14:creationId xmlns:p14="http://schemas.microsoft.com/office/powerpoint/2010/main" val="406556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C6E1F-33AA-03DF-759B-CAF7E72C9B82}"/>
            </a:ext>
          </a:extLst>
        </p:cNvPr>
        <p:cNvGrpSpPr/>
        <p:nvPr/>
      </p:nvGrpSpPr>
      <p:grpSpPr>
        <a:xfrm>
          <a:off x="0" y="0"/>
          <a:ext cx="0" cy="0"/>
          <a:chOff x="0" y="0"/>
          <a:chExt cx="0" cy="0"/>
        </a:xfrm>
      </p:grpSpPr>
      <p:pic>
        <p:nvPicPr>
          <p:cNvPr id="18" name="Picture 17" descr="ou seal.jpg">
            <a:extLst>
              <a:ext uri="{FF2B5EF4-FFF2-40B4-BE49-F238E27FC236}">
                <a16:creationId xmlns:a16="http://schemas.microsoft.com/office/drawing/2014/main" id="{81609C1A-F8AF-26C6-779C-21846B77F5F3}"/>
              </a:ext>
            </a:extLst>
          </p:cNvPr>
          <p:cNvPicPr>
            <a:picLocks noChangeAspect="1"/>
          </p:cNvPicPr>
          <p:nvPr/>
        </p:nvPicPr>
        <p:blipFill>
          <a:blip r:embed="rId5">
            <a:alphaModFix amt="70000"/>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tretch>
            <a:fillRect/>
          </a:stretch>
        </p:blipFill>
        <p:spPr>
          <a:xfrm>
            <a:off x="8066453" y="263263"/>
            <a:ext cx="783494" cy="783494"/>
          </a:xfrm>
          <a:prstGeom prst="rect">
            <a:avLst/>
          </a:prstGeom>
        </p:spPr>
      </p:pic>
      <p:pic>
        <p:nvPicPr>
          <p:cNvPr id="4" name="Picture 3" descr="A diagram of a network&#10;&#10;Description automatically generated">
            <a:extLst>
              <a:ext uri="{FF2B5EF4-FFF2-40B4-BE49-F238E27FC236}">
                <a16:creationId xmlns:a16="http://schemas.microsoft.com/office/drawing/2014/main" id="{C2D90A55-69F9-342F-FE9C-D683EB51E4A1}"/>
              </a:ext>
            </a:extLst>
          </p:cNvPr>
          <p:cNvPicPr>
            <a:picLocks noChangeAspect="1"/>
          </p:cNvPicPr>
          <p:nvPr/>
        </p:nvPicPr>
        <p:blipFill>
          <a:blip r:embed="rId7">
            <a:extLst>
              <a:ext uri="{28A0092B-C50C-407E-A947-70E740481C1C}">
                <a14:useLocalDpi xmlns:a14="http://schemas.microsoft.com/office/drawing/2010/main" val="0"/>
              </a:ext>
            </a:extLst>
          </a:blip>
          <a:srcRect l="8073" r="9137"/>
          <a:stretch/>
        </p:blipFill>
        <p:spPr>
          <a:xfrm>
            <a:off x="215706" y="1811444"/>
            <a:ext cx="4120449" cy="2581273"/>
          </a:xfrm>
          <a:prstGeom prst="rect">
            <a:avLst/>
          </a:prstGeom>
          <a:solidFill>
            <a:srgbClr val="FFFFFF">
              <a:shade val="85000"/>
            </a:srgbClr>
          </a:solidFill>
          <a:ln w="88900" cap="sq">
            <a:solidFill>
              <a:srgbClr val="46040A"/>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C12783DE-4997-DF45-6E78-1486595EDBF5}"/>
              </a:ext>
            </a:extLst>
          </p:cNvPr>
          <p:cNvPicPr>
            <a:picLocks noChangeAspect="1"/>
          </p:cNvPicPr>
          <p:nvPr/>
        </p:nvPicPr>
        <p:blipFill>
          <a:blip r:embed="rId8">
            <a:extLst>
              <a:ext uri="{28A0092B-C50C-407E-A947-70E740481C1C}">
                <a14:useLocalDpi xmlns:a14="http://schemas.microsoft.com/office/drawing/2010/main" val="0"/>
              </a:ext>
            </a:extLst>
          </a:blip>
          <a:srcRect l="6771" r="8146"/>
          <a:stretch/>
        </p:blipFill>
        <p:spPr>
          <a:xfrm>
            <a:off x="4496415" y="4094643"/>
            <a:ext cx="4318395" cy="2614376"/>
          </a:xfrm>
          <a:prstGeom prst="rect">
            <a:avLst/>
          </a:prstGeom>
          <a:solidFill>
            <a:srgbClr val="FFFFFF">
              <a:shade val="85000"/>
            </a:srgbClr>
          </a:solidFill>
          <a:ln w="88900" cap="sq">
            <a:solidFill>
              <a:srgbClr val="46040A"/>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ubtitle 2">
            <a:extLst>
              <a:ext uri="{FF2B5EF4-FFF2-40B4-BE49-F238E27FC236}">
                <a16:creationId xmlns:a16="http://schemas.microsoft.com/office/drawing/2014/main" id="{4FE45B6C-4AB9-3F48-C22E-7205D60784F6}"/>
              </a:ext>
            </a:extLst>
          </p:cNvPr>
          <p:cNvSpPr txBox="1">
            <a:spLocks/>
          </p:cNvSpPr>
          <p:nvPr/>
        </p:nvSpPr>
        <p:spPr>
          <a:xfrm>
            <a:off x="4025255" y="1677000"/>
            <a:ext cx="4903039" cy="2617028"/>
          </a:xfrm>
          <a:prstGeom prst="rect">
            <a:avLst/>
          </a:prstGeom>
        </p:spPr>
        <p:txBody>
          <a:bodyPr vert="horz" lIns="91440" tIns="45720" rIns="91440" bIns="45720" rtlCol="0" anchor="ctr">
            <a:normAutofit fontScale="92500"/>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742950" lvl="1" indent="-285750" algn="l">
              <a:lnSpc>
                <a:spcPct val="150000"/>
              </a:lnSpc>
              <a:buClr>
                <a:srgbClr val="6B0811"/>
              </a:buClr>
              <a:buSzPct val="100000"/>
              <a:buFont typeface="Wingdings" pitchFamily="2" charset="2"/>
              <a:buChar char="Ø"/>
            </a:pPr>
            <a:r>
              <a:rPr lang="en-US" sz="1700">
                <a:solidFill>
                  <a:schemeClr val="tx1"/>
                </a:solidFill>
              </a:rPr>
              <a:t>The first Neural Network diagram shows the analysis based on a categorical predictor with the potential complications being either ‘None’ or 1 of 4 categories. </a:t>
            </a:r>
          </a:p>
          <a:p>
            <a:pPr marL="742950" lvl="1" indent="-285750" algn="l">
              <a:lnSpc>
                <a:spcPct val="150000"/>
              </a:lnSpc>
              <a:buClr>
                <a:srgbClr val="6B0811"/>
              </a:buClr>
              <a:buSzPct val="100000"/>
              <a:buFont typeface="Wingdings" pitchFamily="2" charset="2"/>
              <a:buChar char="Ø"/>
            </a:pPr>
            <a:r>
              <a:rPr lang="en-US" sz="1700">
                <a:solidFill>
                  <a:schemeClr val="tx1"/>
                </a:solidFill>
              </a:rPr>
              <a:t>The second Neural Network diagram shows the analysis attempting to predict any complication.</a:t>
            </a:r>
          </a:p>
          <a:p>
            <a:pPr lvl="1" algn="l">
              <a:lnSpc>
                <a:spcPct val="90000"/>
              </a:lnSpc>
            </a:pPr>
            <a:endParaRPr lang="en-US" sz="1500">
              <a:solidFill>
                <a:schemeClr val="tx1"/>
              </a:solidFill>
            </a:endParaRPr>
          </a:p>
        </p:txBody>
      </p:sp>
      <p:sp>
        <p:nvSpPr>
          <p:cNvPr id="7" name="Rectangle 6">
            <a:extLst>
              <a:ext uri="{FF2B5EF4-FFF2-40B4-BE49-F238E27FC236}">
                <a16:creationId xmlns:a16="http://schemas.microsoft.com/office/drawing/2014/main" id="{5B6527F8-ED53-DF21-52B1-057B8AF57CE6}"/>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52A82-623C-13EB-2A8A-2C8C9D290E30}"/>
              </a:ext>
            </a:extLst>
          </p:cNvPr>
          <p:cNvSpPr>
            <a:spLocks noGrp="1"/>
          </p:cNvSpPr>
          <p:nvPr>
            <p:ph type="title"/>
          </p:nvPr>
        </p:nvSpPr>
        <p:spPr>
          <a:xfrm>
            <a:off x="611765" y="274638"/>
            <a:ext cx="7920470" cy="772119"/>
          </a:xfrm>
        </p:spPr>
        <p:txBody>
          <a:bodyPr>
            <a:normAutofit/>
          </a:bodyPr>
          <a:lstStyle/>
          <a:p>
            <a:r>
              <a:rPr lang="en-US">
                <a:solidFill>
                  <a:schemeClr val="bg1">
                    <a:lumMod val="85000"/>
                  </a:schemeClr>
                </a:solidFill>
                <a:latin typeface="Impact" panose="020B0806030902050204" pitchFamily="34" charset="0"/>
              </a:rPr>
              <a:t>Model Comparison 1</a:t>
            </a:r>
          </a:p>
        </p:txBody>
      </p:sp>
      <p:sp>
        <p:nvSpPr>
          <p:cNvPr id="10" name="TextBox 9">
            <a:extLst>
              <a:ext uri="{FF2B5EF4-FFF2-40B4-BE49-F238E27FC236}">
                <a16:creationId xmlns:a16="http://schemas.microsoft.com/office/drawing/2014/main" id="{4BB896BC-2A82-0147-229D-00DA93D8A732}"/>
              </a:ext>
            </a:extLst>
          </p:cNvPr>
          <p:cNvSpPr txBox="1"/>
          <p:nvPr/>
        </p:nvSpPr>
        <p:spPr>
          <a:xfrm>
            <a:off x="329189" y="1304503"/>
            <a:ext cx="8485621" cy="313932"/>
          </a:xfrm>
          <a:prstGeom prst="rect">
            <a:avLst/>
          </a:prstGeom>
          <a:noFill/>
        </p:spPr>
        <p:txBody>
          <a:bodyPr wrap="square">
            <a:spAutoFit/>
          </a:bodyPr>
          <a:lstStyle/>
          <a:p>
            <a:pPr algn="l">
              <a:lnSpc>
                <a:spcPct val="90000"/>
              </a:lnSpc>
            </a:pPr>
            <a:r>
              <a:rPr lang="en-US" sz="1600" b="1"/>
              <a:t>This comparison set shows a Neural Network analysis of the data in two different configurations.</a:t>
            </a:r>
          </a:p>
        </p:txBody>
      </p:sp>
      <p:sp>
        <p:nvSpPr>
          <p:cNvPr id="11" name="Oval 10">
            <a:extLst>
              <a:ext uri="{FF2B5EF4-FFF2-40B4-BE49-F238E27FC236}">
                <a16:creationId xmlns:a16="http://schemas.microsoft.com/office/drawing/2014/main" id="{B6336E15-D5E0-7F02-34E9-21958E1F68ED}"/>
              </a:ext>
            </a:extLst>
          </p:cNvPr>
          <p:cNvSpPr/>
          <p:nvPr/>
        </p:nvSpPr>
        <p:spPr>
          <a:xfrm>
            <a:off x="0" y="1511362"/>
            <a:ext cx="478972" cy="478971"/>
          </a:xfrm>
          <a:prstGeom prst="ellipse">
            <a:avLst/>
          </a:prstGeom>
          <a:solidFill>
            <a:srgbClr val="60050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ln w="0"/>
                <a:solidFill>
                  <a:schemeClr val="bg1"/>
                </a:solidFill>
                <a:effectLst>
                  <a:outerShdw blurRad="38100" dist="19050" dir="2700000" algn="tl" rotWithShape="0">
                    <a:schemeClr val="dk1">
                      <a:alpha val="40000"/>
                    </a:schemeClr>
                  </a:outerShdw>
                </a:effectLst>
              </a:rPr>
              <a:t>1</a:t>
            </a:r>
          </a:p>
        </p:txBody>
      </p:sp>
      <p:sp>
        <p:nvSpPr>
          <p:cNvPr id="12" name="Oval 11">
            <a:extLst>
              <a:ext uri="{FF2B5EF4-FFF2-40B4-BE49-F238E27FC236}">
                <a16:creationId xmlns:a16="http://schemas.microsoft.com/office/drawing/2014/main" id="{4B88E769-FFD4-6147-F643-9ED6789290DA}"/>
              </a:ext>
            </a:extLst>
          </p:cNvPr>
          <p:cNvSpPr/>
          <p:nvPr/>
        </p:nvSpPr>
        <p:spPr>
          <a:xfrm>
            <a:off x="4312375" y="3899778"/>
            <a:ext cx="478972" cy="478971"/>
          </a:xfrm>
          <a:prstGeom prst="ellipse">
            <a:avLst/>
          </a:prstGeom>
          <a:solidFill>
            <a:srgbClr val="60050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ln w="0"/>
                <a:solidFill>
                  <a:schemeClr val="bg1"/>
                </a:solidFill>
                <a:effectLst>
                  <a:outerShdw blurRad="38100" dist="19050" dir="2700000" algn="tl" rotWithShape="0">
                    <a:schemeClr val="dk1">
                      <a:alpha val="40000"/>
                    </a:schemeClr>
                  </a:outerShdw>
                </a:effectLst>
              </a:rPr>
              <a:t>2</a:t>
            </a:r>
          </a:p>
        </p:txBody>
      </p:sp>
      <p:sp>
        <p:nvSpPr>
          <p:cNvPr id="15" name="TextBox 14">
            <a:extLst>
              <a:ext uri="{FF2B5EF4-FFF2-40B4-BE49-F238E27FC236}">
                <a16:creationId xmlns:a16="http://schemas.microsoft.com/office/drawing/2014/main" id="{22EA837B-F82D-48C8-E13E-F30702BCAE75}"/>
              </a:ext>
            </a:extLst>
          </p:cNvPr>
          <p:cNvSpPr txBox="1"/>
          <p:nvPr/>
        </p:nvSpPr>
        <p:spPr>
          <a:xfrm>
            <a:off x="-307125" y="4827754"/>
            <a:ext cx="4619500" cy="1531445"/>
          </a:xfrm>
          <a:prstGeom prst="rect">
            <a:avLst/>
          </a:prstGeom>
          <a:noFill/>
        </p:spPr>
        <p:txBody>
          <a:bodyPr wrap="square">
            <a:spAutoFit/>
          </a:bodyPr>
          <a:lstStyle/>
          <a:p>
            <a:pPr marL="742950" lvl="1" indent="-285750" algn="l">
              <a:lnSpc>
                <a:spcPct val="150000"/>
              </a:lnSpc>
              <a:buClr>
                <a:srgbClr val="6B0811"/>
              </a:buClr>
              <a:buFont typeface="Wingdings" pitchFamily="2" charset="2"/>
              <a:buChar char="Ø"/>
            </a:pPr>
            <a:r>
              <a:rPr lang="en-US" sz="1600">
                <a:solidFill>
                  <a:schemeClr val="tx1"/>
                </a:solidFill>
              </a:rPr>
              <a:t>Both cases did not prove reliable enough for Neural Networks to be further considered, likely due to the low number of data points available within the dataset. </a:t>
            </a:r>
          </a:p>
        </p:txBody>
      </p:sp>
      <p:pic>
        <p:nvPicPr>
          <p:cNvPr id="9" name="Recorded Sound">
            <a:hlinkClick r:id="" action="ppaction://media"/>
            <a:extLst>
              <a:ext uri="{FF2B5EF4-FFF2-40B4-BE49-F238E27FC236}">
                <a16:creationId xmlns:a16="http://schemas.microsoft.com/office/drawing/2014/main" id="{2FFE8D13-C5DA-7C23-F7B6-8F8F3759D0D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42068" y="412217"/>
            <a:ext cx="487363" cy="487363"/>
          </a:xfrm>
          <a:prstGeom prst="rect">
            <a:avLst/>
          </a:prstGeom>
        </p:spPr>
      </p:pic>
    </p:spTree>
    <p:extLst>
      <p:ext uri="{BB962C8B-B14F-4D97-AF65-F5344CB8AC3E}">
        <p14:creationId xmlns:p14="http://schemas.microsoft.com/office/powerpoint/2010/main" val="336322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1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8C11-25DB-5F78-D70D-019E836AAE3D}"/>
              </a:ext>
            </a:extLst>
          </p:cNvPr>
          <p:cNvSpPr>
            <a:spLocks noGrp="1"/>
          </p:cNvSpPr>
          <p:nvPr>
            <p:ph type="title"/>
          </p:nvPr>
        </p:nvSpPr>
        <p:spPr/>
        <p:txBody>
          <a:bodyPr>
            <a:normAutofit/>
          </a:bodyPr>
          <a:lstStyle/>
          <a:p>
            <a:r>
              <a:rPr lang="en-US"/>
              <a:t>Model Comparison</a:t>
            </a:r>
          </a:p>
        </p:txBody>
      </p:sp>
      <p:sp>
        <p:nvSpPr>
          <p:cNvPr id="4" name="Subtitle 2">
            <a:extLst>
              <a:ext uri="{FF2B5EF4-FFF2-40B4-BE49-F238E27FC236}">
                <a16:creationId xmlns:a16="http://schemas.microsoft.com/office/drawing/2014/main" id="{6DED079B-3680-372E-6E6A-53AE92A24122}"/>
              </a:ext>
            </a:extLst>
          </p:cNvPr>
          <p:cNvSpPr txBox="1">
            <a:spLocks/>
          </p:cNvSpPr>
          <p:nvPr/>
        </p:nvSpPr>
        <p:spPr>
          <a:xfrm>
            <a:off x="0" y="1417638"/>
            <a:ext cx="9143999" cy="359647"/>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a:latin typeface="Calibri" panose="020F0502020204030204" pitchFamily="34" charset="0"/>
                <a:ea typeface="Calibri" panose="020F0502020204030204" pitchFamily="34" charset="0"/>
                <a:cs typeface="Calibri" panose="020F0502020204030204" pitchFamily="34" charset="0"/>
              </a:rPr>
              <a:t>The comparison below shows the 3 primary models with their relative scores on the 5 Evaluation Metrics.</a:t>
            </a:r>
          </a:p>
        </p:txBody>
      </p:sp>
      <p:pic>
        <p:nvPicPr>
          <p:cNvPr id="5" name="Picture 2">
            <a:extLst>
              <a:ext uri="{FF2B5EF4-FFF2-40B4-BE49-F238E27FC236}">
                <a16:creationId xmlns:a16="http://schemas.microsoft.com/office/drawing/2014/main" id="{8A4D22D1-EBAA-C120-433A-411BA6113B35}"/>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130250" y="2036683"/>
            <a:ext cx="6883500" cy="3967059"/>
          </a:xfrm>
          <a:prstGeom prst="rect">
            <a:avLst/>
          </a:prstGeom>
          <a:ln w="127000" cap="rnd">
            <a:solidFill>
              <a:srgbClr val="46040A"/>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945BA6D-BACE-0D62-1A8B-232269EF322B}"/>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82E8930-2161-0A1B-2FE5-61F08ADC2CF6}"/>
              </a:ext>
            </a:extLst>
          </p:cNvPr>
          <p:cNvSpPr txBox="1">
            <a:spLocks/>
          </p:cNvSpPr>
          <p:nvPr/>
        </p:nvSpPr>
        <p:spPr>
          <a:xfrm>
            <a:off x="611765" y="274638"/>
            <a:ext cx="7920470" cy="7721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latin typeface="Impact" panose="020B0806030902050204" pitchFamily="34" charset="0"/>
              </a:rPr>
              <a:t>Model Comparison 2</a:t>
            </a:r>
          </a:p>
        </p:txBody>
      </p:sp>
      <p:sp>
        <p:nvSpPr>
          <p:cNvPr id="9" name="TextBox 8">
            <a:extLst>
              <a:ext uri="{FF2B5EF4-FFF2-40B4-BE49-F238E27FC236}">
                <a16:creationId xmlns:a16="http://schemas.microsoft.com/office/drawing/2014/main" id="{11F8F0BD-4A22-604A-0A50-E4308C65A1C2}"/>
              </a:ext>
            </a:extLst>
          </p:cNvPr>
          <p:cNvSpPr txBox="1"/>
          <p:nvPr/>
        </p:nvSpPr>
        <p:spPr>
          <a:xfrm>
            <a:off x="5724659" y="5576552"/>
            <a:ext cx="2962141" cy="1077218"/>
          </a:xfrm>
          <a:prstGeom prst="rect">
            <a:avLst/>
          </a:prstGeom>
          <a:solidFill>
            <a:srgbClr val="60050D"/>
          </a:solidFill>
        </p:spPr>
        <p:txBody>
          <a:bodyPr wrap="square">
            <a:spAutoFit/>
          </a:bodyPr>
          <a:lstStyle/>
          <a:p>
            <a:pPr algn="l"/>
            <a:r>
              <a:rPr lang="en-US" sz="1600" b="1">
                <a:solidFill>
                  <a:schemeClr val="bg1"/>
                </a:solidFill>
                <a:latin typeface="Calibri" panose="020F0502020204030204" pitchFamily="34" charset="0"/>
                <a:ea typeface="Calibri" panose="020F0502020204030204" pitchFamily="34" charset="0"/>
                <a:cs typeface="Calibri" panose="020F0502020204030204" pitchFamily="34" charset="0"/>
              </a:rPr>
              <a:t>It can be seen that the AUC-ROC is the primary differentiator between the results thus this metric will be further evaluated. </a:t>
            </a:r>
          </a:p>
        </p:txBody>
      </p:sp>
      <p:pic>
        <p:nvPicPr>
          <p:cNvPr id="3" name="Recorded Sound">
            <a:hlinkClick r:id="" action="ppaction://media"/>
            <a:extLst>
              <a:ext uri="{FF2B5EF4-FFF2-40B4-BE49-F238E27FC236}">
                <a16:creationId xmlns:a16="http://schemas.microsoft.com/office/drawing/2014/main" id="{B932C7B3-C902-14D5-3A63-5372C97316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61768" y="299582"/>
            <a:ext cx="609600" cy="609600"/>
          </a:xfrm>
          <a:prstGeom prst="rect">
            <a:avLst/>
          </a:prstGeom>
        </p:spPr>
      </p:pic>
    </p:spTree>
    <p:extLst>
      <p:ext uri="{BB962C8B-B14F-4D97-AF65-F5344CB8AC3E}">
        <p14:creationId xmlns:p14="http://schemas.microsoft.com/office/powerpoint/2010/main" val="111899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40EF-8CBA-4AF5-AD9D-4219B8DD4FF4}"/>
              </a:ext>
            </a:extLst>
          </p:cNvPr>
          <p:cNvSpPr>
            <a:spLocks noGrp="1"/>
          </p:cNvSpPr>
          <p:nvPr>
            <p:ph type="title"/>
          </p:nvPr>
        </p:nvSpPr>
        <p:spPr/>
        <p:txBody>
          <a:bodyPr>
            <a:normAutofit/>
          </a:bodyPr>
          <a:lstStyle/>
          <a:p>
            <a:r>
              <a:rPr lang="en-US"/>
              <a:t>Model Comparison</a:t>
            </a:r>
          </a:p>
        </p:txBody>
      </p:sp>
      <p:sp>
        <p:nvSpPr>
          <p:cNvPr id="4" name="Subtitle 2">
            <a:extLst>
              <a:ext uri="{FF2B5EF4-FFF2-40B4-BE49-F238E27FC236}">
                <a16:creationId xmlns:a16="http://schemas.microsoft.com/office/drawing/2014/main" id="{131F9C01-6AAA-9FC8-FA59-374A062790FF}"/>
              </a:ext>
            </a:extLst>
          </p:cNvPr>
          <p:cNvSpPr txBox="1">
            <a:spLocks/>
          </p:cNvSpPr>
          <p:nvPr/>
        </p:nvSpPr>
        <p:spPr>
          <a:xfrm>
            <a:off x="0" y="1377377"/>
            <a:ext cx="9029700" cy="33183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spcBef>
                <a:spcPts val="0"/>
              </a:spcBef>
              <a:spcAft>
                <a:spcPts val="0"/>
              </a:spcAft>
            </a:pPr>
            <a:r>
              <a:rPr lang="en-US" sz="1600" b="1">
                <a:latin typeface="Calibri" panose="020F0502020204030204" pitchFamily="34" charset="0"/>
                <a:ea typeface="Calibri" panose="020F0502020204030204" pitchFamily="34" charset="0"/>
                <a:cs typeface="Calibri" panose="020F0502020204030204" pitchFamily="34" charset="0"/>
              </a:rPr>
              <a:t>The ROC Curve comparison below shows the relative performance of each modeling methodology.</a:t>
            </a:r>
          </a:p>
        </p:txBody>
      </p:sp>
      <p:pic>
        <p:nvPicPr>
          <p:cNvPr id="5" name="Picture 2">
            <a:extLst>
              <a:ext uri="{FF2B5EF4-FFF2-40B4-BE49-F238E27FC236}">
                <a16:creationId xmlns:a16="http://schemas.microsoft.com/office/drawing/2014/main" id="{66B408FD-180C-32D4-176B-C8B09665C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6084" y="2300702"/>
            <a:ext cx="4689304" cy="3698511"/>
          </a:xfrm>
          <a:prstGeom prst="rect">
            <a:avLst/>
          </a:prstGeom>
          <a:ln w="228600" cap="sq" cmpd="thickThin">
            <a:solidFill>
              <a:srgbClr val="46040A"/>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EC16EC3-6232-036C-C822-8686B8036D00}"/>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5A4898F-5DE1-13F4-B493-A5644A1923C4}"/>
              </a:ext>
            </a:extLst>
          </p:cNvPr>
          <p:cNvSpPr txBox="1">
            <a:spLocks/>
          </p:cNvSpPr>
          <p:nvPr/>
        </p:nvSpPr>
        <p:spPr>
          <a:xfrm>
            <a:off x="611765" y="274638"/>
            <a:ext cx="7920470" cy="7721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latin typeface="Impact" panose="020B0806030902050204" pitchFamily="34" charset="0"/>
              </a:rPr>
              <a:t>Model Comparison 3</a:t>
            </a:r>
          </a:p>
        </p:txBody>
      </p:sp>
      <p:sp>
        <p:nvSpPr>
          <p:cNvPr id="9" name="TextBox 8">
            <a:extLst>
              <a:ext uri="{FF2B5EF4-FFF2-40B4-BE49-F238E27FC236}">
                <a16:creationId xmlns:a16="http://schemas.microsoft.com/office/drawing/2014/main" id="{CB8100A0-1DC8-45F0-97CF-4B6996892A54}"/>
              </a:ext>
            </a:extLst>
          </p:cNvPr>
          <p:cNvSpPr txBox="1"/>
          <p:nvPr/>
        </p:nvSpPr>
        <p:spPr>
          <a:xfrm>
            <a:off x="0" y="2057929"/>
            <a:ext cx="3883196" cy="4363054"/>
          </a:xfrm>
          <a:prstGeom prst="rect">
            <a:avLst/>
          </a:prstGeom>
          <a:noFill/>
        </p:spPr>
        <p:txBody>
          <a:bodyPr wrap="square">
            <a:spAutoFit/>
          </a:bodyPr>
          <a:lstStyle/>
          <a:p>
            <a:pPr marL="285750" indent="-285750" algn="l">
              <a:spcBef>
                <a:spcPts val="0"/>
              </a:spcBef>
              <a:spcAft>
                <a:spcPts val="0"/>
              </a:spcAft>
              <a:buClr>
                <a:srgbClr val="6B0811"/>
              </a:buClr>
              <a:buFont typeface="Wingdings"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Logistic Regression shows a case of relative underfitting</a:t>
            </a:r>
          </a:p>
          <a:p>
            <a:pPr marL="285750" indent="-285750" algn="l">
              <a:spcBef>
                <a:spcPts val="0"/>
              </a:spcBef>
              <a:spcAft>
                <a:spcPts val="0"/>
              </a:spcAft>
              <a:buClr>
                <a:srgbClr val="6B0811"/>
              </a:buClr>
              <a:buFont typeface="Wingdings" pitchFamily="2" charset="2"/>
              <a:buChar char="Ø"/>
            </a:pPr>
            <a:r>
              <a:rPr lang="en-US" sz="1600" err="1">
                <a:latin typeface="Calibri" panose="020F0502020204030204" pitchFamily="34" charset="0"/>
                <a:ea typeface="Calibri" panose="020F0502020204030204" pitchFamily="34" charset="0"/>
                <a:cs typeface="Calibri" panose="020F0502020204030204" pitchFamily="34" charset="0"/>
              </a:rPr>
              <a:t>XGBoost</a:t>
            </a:r>
            <a:r>
              <a:rPr lang="en-US" sz="1600">
                <a:latin typeface="Calibri" panose="020F0502020204030204" pitchFamily="34" charset="0"/>
                <a:ea typeface="Calibri" panose="020F0502020204030204" pitchFamily="34" charset="0"/>
                <a:cs typeface="Calibri" panose="020F0502020204030204" pitchFamily="34" charset="0"/>
              </a:rPr>
              <a:t> has good results but appears to reflect overfitting with a high prevalence of False Positives</a:t>
            </a:r>
          </a:p>
          <a:p>
            <a:pPr marL="285750" indent="-285750" algn="l">
              <a:spcBef>
                <a:spcPts val="0"/>
              </a:spcBef>
              <a:spcAft>
                <a:spcPts val="0"/>
              </a:spcAft>
              <a:buClr>
                <a:srgbClr val="6B0811"/>
              </a:buClr>
              <a:buFont typeface="Wingdings"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Random Forest was selected as the most effective model for stroke prediction, based on its high recall, precision, and AUC-ROC score. It was particularly effective in:</a:t>
            </a:r>
          </a:p>
          <a:p>
            <a:pPr marL="742950" lvl="1" indent="-285750" algn="l">
              <a:lnSpc>
                <a:spcPct val="150000"/>
              </a:lnSpc>
              <a:spcBef>
                <a:spcPts val="0"/>
              </a:spcBef>
              <a:spcAft>
                <a:spcPts val="0"/>
              </a:spcAft>
              <a:buClr>
                <a:srgbClr val="6B0811"/>
              </a:buClr>
              <a:buFont typeface="Arial" panose="020B0604020202020204" pitchFamily="34" charset="0"/>
              <a:buChar char="•"/>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Identifying a high percentage of actual stroke cases (high recall).</a:t>
            </a:r>
          </a:p>
          <a:p>
            <a:pPr marL="742950" lvl="1" indent="-285750" algn="l">
              <a:lnSpc>
                <a:spcPct val="150000"/>
              </a:lnSpc>
              <a:spcBef>
                <a:spcPts val="0"/>
              </a:spcBef>
              <a:spcAft>
                <a:spcPts val="0"/>
              </a:spcAft>
              <a:buClr>
                <a:srgbClr val="6B0811"/>
              </a:buClr>
              <a:buFont typeface="Arial" panose="020B0604020202020204" pitchFamily="34" charset="0"/>
              <a:buChar char="•"/>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Maintaining reliable predictions with a balanced precision and F1-score.</a:t>
            </a:r>
          </a:p>
        </p:txBody>
      </p:sp>
      <p:pic>
        <p:nvPicPr>
          <p:cNvPr id="3" name="Recorded Sound">
            <a:hlinkClick r:id="" action="ppaction://media"/>
            <a:extLst>
              <a:ext uri="{FF2B5EF4-FFF2-40B4-BE49-F238E27FC236}">
                <a16:creationId xmlns:a16="http://schemas.microsoft.com/office/drawing/2014/main" id="{35752DE8-AE1D-2B1F-24DA-2E3B69EB2F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90" y="503385"/>
            <a:ext cx="609600" cy="609600"/>
          </a:xfrm>
          <a:prstGeom prst="rect">
            <a:avLst/>
          </a:prstGeom>
        </p:spPr>
      </p:pic>
    </p:spTree>
    <p:extLst>
      <p:ext uri="{BB962C8B-B14F-4D97-AF65-F5344CB8AC3E}">
        <p14:creationId xmlns:p14="http://schemas.microsoft.com/office/powerpoint/2010/main" val="39999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2249-ED9B-9251-A988-6D773064B1C3}"/>
              </a:ext>
            </a:extLst>
          </p:cNvPr>
          <p:cNvSpPr>
            <a:spLocks noGrp="1"/>
          </p:cNvSpPr>
          <p:nvPr>
            <p:ph type="title"/>
          </p:nvPr>
        </p:nvSpPr>
        <p:spPr/>
        <p:txBody>
          <a:bodyPr/>
          <a:lstStyle/>
          <a:p>
            <a:r>
              <a:rPr lang="en-US"/>
              <a:t>Conclusion</a:t>
            </a:r>
          </a:p>
        </p:txBody>
      </p:sp>
      <p:sp>
        <p:nvSpPr>
          <p:cNvPr id="4" name="Subtitle 2">
            <a:extLst>
              <a:ext uri="{FF2B5EF4-FFF2-40B4-BE49-F238E27FC236}">
                <a16:creationId xmlns:a16="http://schemas.microsoft.com/office/drawing/2014/main" id="{B0B8AE9D-788B-2655-CCC9-9AE4FF8638D7}"/>
              </a:ext>
            </a:extLst>
          </p:cNvPr>
          <p:cNvSpPr txBox="1">
            <a:spLocks/>
          </p:cNvSpPr>
          <p:nvPr/>
        </p:nvSpPr>
        <p:spPr>
          <a:xfrm>
            <a:off x="317665" y="1923305"/>
            <a:ext cx="8508670" cy="345757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742950" lvl="1" indent="-285750" algn="l">
              <a:lnSpc>
                <a:spcPct val="150000"/>
              </a:lnSpc>
              <a:buClr>
                <a:srgbClr val="6B0811"/>
              </a:buClr>
              <a:buSzPct val="100000"/>
              <a:buFont typeface="Wingdings" pitchFamily="2" charset="2"/>
              <a:buChar char="Ø"/>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 project successfully predicted stroke occurrences using a dataset of clinical and demographic features. </a:t>
            </a:r>
          </a:p>
          <a:p>
            <a:pPr marL="742950" lvl="1" indent="-285750" algn="l">
              <a:lnSpc>
                <a:spcPct val="150000"/>
              </a:lnSpc>
              <a:buClr>
                <a:srgbClr val="6B0811"/>
              </a:buClr>
              <a:buSzPct val="100000"/>
              <a:buFont typeface="Wingdings" pitchFamily="2" charset="2"/>
              <a:buChar char="Ø"/>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a:t>
            </a:r>
            <a:r>
              <a:rPr lang="en-US"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Random forest </a:t>
            </a: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model emerged as the best-performing algorithm, achieving high recall and a robust AUC-ROC score. </a:t>
            </a:r>
          </a:p>
          <a:p>
            <a:pPr marL="742950" lvl="1" indent="-285750" algn="l">
              <a:lnSpc>
                <a:spcPct val="150000"/>
              </a:lnSpc>
              <a:buClr>
                <a:srgbClr val="6B0811"/>
              </a:buClr>
              <a:buSzPct val="100000"/>
              <a:buFont typeface="Wingdings" pitchFamily="2" charset="2"/>
              <a:buChar char="Ø"/>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 work highlights the importance of a systematic approach to preprocessing, feature selection, and model evaluation in healthcare predictive systems.</a:t>
            </a:r>
          </a:p>
          <a:p>
            <a:pPr marL="742950" lvl="1" indent="-285750" algn="l">
              <a:lnSpc>
                <a:spcPct val="150000"/>
              </a:lnSpc>
              <a:buClr>
                <a:srgbClr val="6B0811"/>
              </a:buClr>
              <a:buSzPct val="100000"/>
              <a:buFont typeface="Wingdings" pitchFamily="2" charset="2"/>
              <a:buChar char="Ø"/>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While these models are not definitive in their predictions, they could be used as a tool to help aid in decision making for the TAVR procedure.	</a:t>
            </a:r>
          </a:p>
          <a:p>
            <a:pPr lvl="1" algn="l"/>
            <a:endParaRPr lang="en-US" sz="1600">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588F14BC-E24F-B9A0-7232-FA7CBD7D7547}"/>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621351A-3453-7480-08F0-EE9BC0DCC0A1}"/>
              </a:ext>
            </a:extLst>
          </p:cNvPr>
          <p:cNvSpPr txBox="1">
            <a:spLocks/>
          </p:cNvSpPr>
          <p:nvPr/>
        </p:nvSpPr>
        <p:spPr>
          <a:xfrm>
            <a:off x="611765" y="274638"/>
            <a:ext cx="7920470" cy="7721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latin typeface="Impact" panose="020B0806030902050204" pitchFamily="34" charset="0"/>
              </a:rPr>
              <a:t>Conclusion</a:t>
            </a:r>
          </a:p>
        </p:txBody>
      </p:sp>
      <p:pic>
        <p:nvPicPr>
          <p:cNvPr id="6" name="Recorded Sound">
            <a:hlinkClick r:id="" action="ppaction://media"/>
            <a:extLst>
              <a:ext uri="{FF2B5EF4-FFF2-40B4-BE49-F238E27FC236}">
                <a16:creationId xmlns:a16="http://schemas.microsoft.com/office/drawing/2014/main" id="{D6BDCCF6-F952-5E84-64AB-A9808E7C11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877961" y="298927"/>
            <a:ext cx="609600" cy="609600"/>
          </a:xfrm>
          <a:prstGeom prst="rect">
            <a:avLst/>
          </a:prstGeom>
        </p:spPr>
      </p:pic>
    </p:spTree>
    <p:extLst>
      <p:ext uri="{BB962C8B-B14F-4D97-AF65-F5344CB8AC3E}">
        <p14:creationId xmlns:p14="http://schemas.microsoft.com/office/powerpoint/2010/main" val="2364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2EAA51F-D670-140F-D9A3-284C00B8A263}"/>
              </a:ext>
            </a:extLst>
          </p:cNvPr>
          <p:cNvSpPr txBox="1">
            <a:spLocks/>
          </p:cNvSpPr>
          <p:nvPr/>
        </p:nvSpPr>
        <p:spPr>
          <a:xfrm>
            <a:off x="317433" y="1707078"/>
            <a:ext cx="8509134" cy="402907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742950" lvl="1" indent="-285750" algn="l">
              <a:lnSpc>
                <a:spcPct val="150000"/>
              </a:lnSpc>
              <a:buClr>
                <a:srgbClr val="6B0811"/>
              </a:buClr>
              <a:buSzPct val="100000"/>
              <a:buFont typeface="Wingdings" pitchFamily="2" charset="2"/>
              <a:buChar char="Ø"/>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The small dataset provided a limited number of records that made it difficult to divide the data into separate training sets and testing sets. </a:t>
            </a:r>
          </a:p>
          <a:p>
            <a:pPr marL="1200150" lvl="2" indent="-285750" algn="l">
              <a:lnSpc>
                <a:spcPct val="150000"/>
              </a:lnSpc>
              <a:buClr>
                <a:srgbClr val="6B0811"/>
              </a:buClr>
              <a:buSzPct val="100000"/>
              <a:buFont typeface="Arial" panose="020B0604020202020204" pitchFamily="34" charset="0"/>
              <a:buChar char="•"/>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This also minimized the efficacy of methods such as Neural Networks.</a:t>
            </a:r>
          </a:p>
          <a:p>
            <a:pPr marL="742950" lvl="1" indent="-285750" algn="l">
              <a:lnSpc>
                <a:spcPct val="150000"/>
              </a:lnSpc>
              <a:buClr>
                <a:srgbClr val="6B0811"/>
              </a:buClr>
              <a:buSzPct val="100000"/>
              <a:buFont typeface="Wingdings" pitchFamily="2" charset="2"/>
              <a:buChar char="Ø"/>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Small number of positive results (complications) to learn from.</a:t>
            </a:r>
          </a:p>
          <a:p>
            <a:pPr marL="742950" lvl="1" indent="-285750" algn="l">
              <a:lnSpc>
                <a:spcPct val="150000"/>
              </a:lnSpc>
              <a:buClr>
                <a:srgbClr val="6B0811"/>
              </a:buClr>
              <a:buSzPct val="100000"/>
              <a:buFont typeface="Wingdings" pitchFamily="2" charset="2"/>
              <a:buChar char="Ø"/>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Inconsistent data and descriptions of negative outcomes must be accounted for and corrected prior to analysis to prevent biasing the model. </a:t>
            </a:r>
          </a:p>
          <a:p>
            <a:pPr marL="742950" lvl="1" indent="-285750" algn="l">
              <a:lnSpc>
                <a:spcPct val="150000"/>
              </a:lnSpc>
              <a:buClr>
                <a:srgbClr val="6B0811"/>
              </a:buClr>
              <a:buSzPct val="100000"/>
              <a:buFont typeface="Wingdings" pitchFamily="2" charset="2"/>
              <a:buChar char="Ø"/>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Managing the significant class imbalance required experimentation with oversampling and threshold adjustment techniques.</a:t>
            </a:r>
          </a:p>
          <a:p>
            <a:pPr marL="742950" lvl="1" indent="-285750" algn="l">
              <a:lnSpc>
                <a:spcPct val="150000"/>
              </a:lnSpc>
              <a:buClr>
                <a:srgbClr val="6B0811"/>
              </a:buClr>
              <a:buSzPct val="100000"/>
              <a:buFont typeface="Wingdings" pitchFamily="2" charset="2"/>
              <a:buChar char="Ø"/>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High correlation among features necessitated feature selection to improve model interpretability.</a:t>
            </a:r>
          </a:p>
          <a:p>
            <a:pPr marL="742950" lvl="1" indent="-285750" algn="l">
              <a:buFont typeface="Arial" panose="020B0604020202020204" pitchFamily="34" charset="0"/>
              <a:buChar char="•"/>
            </a:pPr>
            <a:endParaRPr lang="en-US" sz="1600">
              <a:latin typeface="Calibri" panose="020F0502020204030204" pitchFamily="34" charset="0"/>
              <a:ea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endParaRPr lang="en-US" sz="1600">
              <a:latin typeface="Calibri" panose="020F0502020204030204" pitchFamily="34" charset="0"/>
              <a:ea typeface="Calibri" panose="020F0502020204030204" pitchFamily="34" charset="0"/>
              <a:cs typeface="Calibri" panose="020F0502020204030204" pitchFamily="34" charset="0"/>
            </a:endParaRPr>
          </a:p>
          <a:p>
            <a:pPr lvl="1" algn="l"/>
            <a:endParaRPr lang="en-US" sz="1600">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4A01B222-F059-D633-107C-5F2C729043AC}"/>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95541-62D5-04D8-CBFB-F8A8FF589C4B}"/>
              </a:ext>
            </a:extLst>
          </p:cNvPr>
          <p:cNvSpPr>
            <a:spLocks noGrp="1"/>
          </p:cNvSpPr>
          <p:nvPr>
            <p:ph type="title"/>
          </p:nvPr>
        </p:nvSpPr>
        <p:spPr>
          <a:xfrm>
            <a:off x="0" y="82110"/>
            <a:ext cx="9144000" cy="1143000"/>
          </a:xfrm>
        </p:spPr>
        <p:txBody>
          <a:bodyPr/>
          <a:lstStyle/>
          <a:p>
            <a:r>
              <a:rPr lang="en-US">
                <a:solidFill>
                  <a:schemeClr val="bg1">
                    <a:lumMod val="85000"/>
                  </a:schemeClr>
                </a:solidFill>
                <a:latin typeface="Impact" panose="020B0806030902050204" pitchFamily="34" charset="0"/>
              </a:rPr>
              <a:t>Challenges</a:t>
            </a:r>
          </a:p>
        </p:txBody>
      </p:sp>
      <p:pic>
        <p:nvPicPr>
          <p:cNvPr id="3" name="Recorded Sound">
            <a:hlinkClick r:id="" action="ppaction://media"/>
            <a:extLst>
              <a:ext uri="{FF2B5EF4-FFF2-40B4-BE49-F238E27FC236}">
                <a16:creationId xmlns:a16="http://schemas.microsoft.com/office/drawing/2014/main" id="{D5A614FA-8F5C-B97D-F708-05E682AA1A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33954" y="460631"/>
            <a:ext cx="487363" cy="487363"/>
          </a:xfrm>
          <a:prstGeom prst="rect">
            <a:avLst/>
          </a:prstGeom>
        </p:spPr>
      </p:pic>
    </p:spTree>
    <p:extLst>
      <p:ext uri="{BB962C8B-B14F-4D97-AF65-F5344CB8AC3E}">
        <p14:creationId xmlns:p14="http://schemas.microsoft.com/office/powerpoint/2010/main" val="10693800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B18C-9A23-D63B-7F92-6D87D46D01BF}"/>
              </a:ext>
            </a:extLst>
          </p:cNvPr>
          <p:cNvSpPr>
            <a:spLocks noGrp="1"/>
          </p:cNvSpPr>
          <p:nvPr>
            <p:ph type="title"/>
          </p:nvPr>
        </p:nvSpPr>
        <p:spPr/>
        <p:txBody>
          <a:bodyPr/>
          <a:lstStyle/>
          <a:p>
            <a:r>
              <a:rPr lang="en-US" sz="4400"/>
              <a:t>Final Thoughts</a:t>
            </a:r>
            <a:endParaRPr lang="en-US"/>
          </a:p>
        </p:txBody>
      </p:sp>
      <p:sp>
        <p:nvSpPr>
          <p:cNvPr id="4" name="TextBox 3">
            <a:extLst>
              <a:ext uri="{FF2B5EF4-FFF2-40B4-BE49-F238E27FC236}">
                <a16:creationId xmlns:a16="http://schemas.microsoft.com/office/drawing/2014/main" id="{34678ACC-D576-33BE-9231-AFEB2FDE3DBF}"/>
              </a:ext>
            </a:extLst>
          </p:cNvPr>
          <p:cNvSpPr txBox="1"/>
          <p:nvPr/>
        </p:nvSpPr>
        <p:spPr>
          <a:xfrm>
            <a:off x="-2" y="1492251"/>
            <a:ext cx="9144000" cy="4627805"/>
          </a:xfrm>
          <a:prstGeom prst="rect">
            <a:avLst/>
          </a:prstGeom>
          <a:noFill/>
        </p:spPr>
        <p:txBody>
          <a:bodyPr wrap="square">
            <a:spAutoFit/>
          </a:bodyPr>
          <a:lstStyle/>
          <a:p>
            <a:pPr lvl="1" algn="l"/>
            <a:r>
              <a:rPr lang="en-US" sz="1600" b="1">
                <a:latin typeface="Calibri" panose="020F0502020204030204" pitchFamily="34" charset="0"/>
                <a:ea typeface="Calibri" panose="020F0502020204030204" pitchFamily="34" charset="0"/>
                <a:cs typeface="Calibri" panose="020F0502020204030204" pitchFamily="34" charset="0"/>
              </a:rPr>
              <a:t>Precedent for prediction modeling to determine surgical outcomes has been established by groups such as the American Society of </a:t>
            </a:r>
            <a:r>
              <a:rPr lang="en-US" sz="1600" b="1"/>
              <a:t>Anesthesiologists</a:t>
            </a:r>
            <a:r>
              <a:rPr lang="en-US" sz="1600" b="1">
                <a:latin typeface="Calibri" panose="020F0502020204030204" pitchFamily="34" charset="0"/>
                <a:ea typeface="Calibri" panose="020F0502020204030204" pitchFamily="34" charset="0"/>
                <a:cs typeface="Calibri" panose="020F0502020204030204" pitchFamily="34" charset="0"/>
              </a:rPr>
              <a:t> (ASA).</a:t>
            </a:r>
          </a:p>
          <a:p>
            <a:pPr marL="1200150" lvl="2" indent="-285750">
              <a:buClr>
                <a:srgbClr val="6B0811"/>
              </a:buClr>
              <a:buFont typeface="Wingdings"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Their development and use of the </a:t>
            </a:r>
            <a:r>
              <a:rPr lang="en-US" sz="1600" b="1">
                <a:latin typeface="Calibri" panose="020F0502020204030204" pitchFamily="34" charset="0"/>
                <a:ea typeface="Calibri" panose="020F0502020204030204" pitchFamily="34" charset="0"/>
                <a:cs typeface="Calibri" panose="020F0502020204030204" pitchFamily="34" charset="0"/>
              </a:rPr>
              <a:t>American College of Surgeons National Surgical Quality Improvement Program (ACS-NSQIP)</a:t>
            </a:r>
            <a:r>
              <a:rPr lang="en-US" sz="1600">
                <a:latin typeface="Calibri" panose="020F0502020204030204" pitchFamily="34" charset="0"/>
                <a:ea typeface="Calibri" panose="020F0502020204030204" pitchFamily="34" charset="0"/>
                <a:cs typeface="Calibri" panose="020F0502020204030204" pitchFamily="34" charset="0"/>
              </a:rPr>
              <a:t> physical status classification score based on preoperative questionnaires. </a:t>
            </a:r>
          </a:p>
          <a:p>
            <a:pPr marL="1200150" lvl="2" indent="-285750">
              <a:buClr>
                <a:srgbClr val="6B0811"/>
              </a:buClr>
              <a:buFont typeface="Wingdings"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It provides a system for hospitals and surgical practices to track and improve surgical outcomes using standardized data collection and benchmarking.</a:t>
            </a:r>
          </a:p>
          <a:p>
            <a:pPr marL="1200150" lvl="2" indent="-285750">
              <a:buClr>
                <a:srgbClr val="6B0811"/>
              </a:buClr>
              <a:buFont typeface="Wingdings" pitchFamily="2" charset="2"/>
              <a:buChar char="Ø"/>
            </a:pPr>
            <a:r>
              <a:rPr lang="en-US" sz="16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The model is built using data from over 4.3 million operations in the ACS NSQIP database. </a:t>
            </a:r>
          </a:p>
          <a:p>
            <a:pPr marL="1200150" lvl="2" indent="-285750">
              <a:buClr>
                <a:srgbClr val="6B0811"/>
              </a:buClr>
              <a:buFont typeface="Wingdings" pitchFamily="2" charset="2"/>
              <a:buChar char="Ø"/>
            </a:pPr>
            <a:r>
              <a:rPr lang="en-US" sz="16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The result of the model shows that patient’s risk of having any of 18 different complications within the first 30-days following surgery.</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800100" lvl="1" indent="-342900">
              <a:lnSpc>
                <a:spcPct val="107000"/>
              </a:lnSpc>
              <a:buSzPts val="1000"/>
              <a:buFont typeface="Symbol" panose="05050102010706020507" pitchFamily="18" charset="2"/>
              <a:buChar char=""/>
              <a:tabLst>
                <a:tab pos="457200" algn="l"/>
              </a:tabLst>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Clr>
                <a:srgbClr val="6B0811"/>
              </a:buClr>
              <a:buSzPct val="100000"/>
              <a:buFont typeface="Arial" panose="020B0604020202020204" pitchFamily="34" charset="0"/>
              <a:buChar char="•"/>
              <a:tabLst>
                <a:tab pos="457200" algn="l"/>
              </a:tabLst>
            </a:pPr>
            <a:r>
              <a:rPr lang="en-US" sz="1600">
                <a:effectLst/>
                <a:latin typeface="Calibri" panose="020F0502020204030204" pitchFamily="34" charset="0"/>
                <a:ea typeface="Calibri" panose="020F0502020204030204" pitchFamily="34" charset="0"/>
                <a:cs typeface="Times New Roman" panose="02020603050405020304" pitchFamily="18" charset="0"/>
              </a:rPr>
              <a:t>Future work related to this project could explore deep learning models or ensemble stacking for enhanced performance.</a:t>
            </a:r>
          </a:p>
          <a:p>
            <a:pPr marL="800100" lvl="1" indent="-342900">
              <a:lnSpc>
                <a:spcPct val="107000"/>
              </a:lnSpc>
              <a:buClr>
                <a:srgbClr val="6B0811"/>
              </a:buClr>
              <a:buSzPct val="100000"/>
              <a:buFont typeface="Arial" panose="020B0604020202020204" pitchFamily="34" charset="0"/>
              <a:buChar char="•"/>
              <a:tabLst>
                <a:tab pos="457200" algn="l"/>
              </a:tabLst>
            </a:pPr>
            <a:r>
              <a:rPr lang="en-US" sz="1600">
                <a:effectLst/>
                <a:latin typeface="Calibri" panose="020F0502020204030204" pitchFamily="34" charset="0"/>
                <a:ea typeface="Calibri" panose="020F0502020204030204" pitchFamily="34" charset="0"/>
                <a:cs typeface="Times New Roman" panose="02020603050405020304" pitchFamily="18" charset="0"/>
              </a:rPr>
              <a:t>Incorporating domain knowledge into feature engineering, such as interaction terms, may further improve predictions.</a:t>
            </a:r>
          </a:p>
          <a:p>
            <a:pPr marL="800100" lvl="1" indent="-342900">
              <a:lnSpc>
                <a:spcPct val="107000"/>
              </a:lnSpc>
              <a:buClr>
                <a:srgbClr val="6B0811"/>
              </a:buClr>
              <a:buSzPct val="100000"/>
              <a:buFont typeface="Arial" panose="020B0604020202020204" pitchFamily="34" charset="0"/>
              <a:buChar char="•"/>
              <a:tabLst>
                <a:tab pos="457200" algn="l"/>
              </a:tabLst>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Further evaluation considers the weighting of the false results</a:t>
            </a:r>
          </a:p>
          <a:p>
            <a:pPr marL="1200150" lvl="2" indent="-285750" algn="l">
              <a:buFont typeface="Wingdings" pitchFamily="2" charset="2"/>
              <a:buChar char="Ø"/>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False positive may cause unwarranted cost or concern</a:t>
            </a:r>
          </a:p>
          <a:p>
            <a:pPr marL="1200150" lvl="2" indent="-285750" algn="l">
              <a:buFont typeface="Wingdings" pitchFamily="2" charset="2"/>
              <a:buChar char="Ø"/>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False negative could lead to negative patient outcomes and perception</a:t>
            </a:r>
          </a:p>
        </p:txBody>
      </p:sp>
      <p:sp>
        <p:nvSpPr>
          <p:cNvPr id="5" name="TextBox 4">
            <a:extLst>
              <a:ext uri="{FF2B5EF4-FFF2-40B4-BE49-F238E27FC236}">
                <a16:creationId xmlns:a16="http://schemas.microsoft.com/office/drawing/2014/main" id="{B4FC655A-D385-FC49-B06D-591AE4216977}"/>
              </a:ext>
            </a:extLst>
          </p:cNvPr>
          <p:cNvSpPr txBox="1"/>
          <p:nvPr/>
        </p:nvSpPr>
        <p:spPr>
          <a:xfrm>
            <a:off x="-1" y="6457890"/>
            <a:ext cx="9143999" cy="400110"/>
          </a:xfrm>
          <a:prstGeom prst="rect">
            <a:avLst/>
          </a:prstGeom>
          <a:noFill/>
        </p:spPr>
        <p:txBody>
          <a:bodyPr wrap="square">
            <a:spAutoFit/>
          </a:bodyPr>
          <a:lstStyle/>
          <a:p>
            <a:pPr marL="228600" indent="-228600" algn="ctr">
              <a:buAutoNum type="arabicPeriod"/>
            </a:pPr>
            <a:r>
              <a:rPr lang="en-US" sz="1000" b="1"/>
              <a:t>American College of Surgeons.</a:t>
            </a:r>
            <a:r>
              <a:rPr lang="en-US" sz="1000"/>
              <a:t> 2024. </a:t>
            </a:r>
            <a:r>
              <a:rPr lang="en-US" sz="1000" i="1"/>
              <a:t>ACS NSQIP Risk Calculator: Frequently Asked Questions.</a:t>
            </a:r>
            <a:r>
              <a:rPr lang="en-US" sz="1000"/>
              <a:t> American College of Surgeons. </a:t>
            </a:r>
            <a:r>
              <a:rPr lang="en-US" sz="1000">
                <a:hlinkClick r:id="rId4"/>
              </a:rPr>
              <a:t>https://riskcalculator.facs.org/RiskCalculator/faq.html</a:t>
            </a:r>
            <a:endParaRPr lang="en-US" sz="1000"/>
          </a:p>
        </p:txBody>
      </p:sp>
      <p:sp>
        <p:nvSpPr>
          <p:cNvPr id="6" name="Rectangle 5">
            <a:extLst>
              <a:ext uri="{FF2B5EF4-FFF2-40B4-BE49-F238E27FC236}">
                <a16:creationId xmlns:a16="http://schemas.microsoft.com/office/drawing/2014/main" id="{352366F5-E9A1-1D67-8F72-BB5E12CE5A8B}"/>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33BACF3-D659-8761-7051-635DF1C4F14E}"/>
              </a:ext>
            </a:extLst>
          </p:cNvPr>
          <p:cNvSpPr txBox="1">
            <a:spLocks/>
          </p:cNvSpPr>
          <p:nvPr/>
        </p:nvSpPr>
        <p:spPr>
          <a:xfrm>
            <a:off x="611765" y="274638"/>
            <a:ext cx="7920470" cy="7721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latin typeface="Impact" panose="020B0806030902050204" pitchFamily="34" charset="0"/>
              </a:rPr>
              <a:t>Final Thoughts</a:t>
            </a:r>
          </a:p>
        </p:txBody>
      </p:sp>
      <p:pic>
        <p:nvPicPr>
          <p:cNvPr id="3" name="Recorded Sound">
            <a:hlinkClick r:id="" action="ppaction://media"/>
            <a:extLst>
              <a:ext uri="{FF2B5EF4-FFF2-40B4-BE49-F238E27FC236}">
                <a16:creationId xmlns:a16="http://schemas.microsoft.com/office/drawing/2014/main" id="{B04511CE-F366-964A-4810-EA887FF24E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7125" y="445412"/>
            <a:ext cx="487363" cy="487363"/>
          </a:xfrm>
          <a:prstGeom prst="rect">
            <a:avLst/>
          </a:prstGeom>
        </p:spPr>
      </p:pic>
    </p:spTree>
    <p:extLst>
      <p:ext uri="{BB962C8B-B14F-4D97-AF65-F5344CB8AC3E}">
        <p14:creationId xmlns:p14="http://schemas.microsoft.com/office/powerpoint/2010/main" val="302143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69558"/>
            <a:ext cx="9144000" cy="981058"/>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765" y="268950"/>
            <a:ext cx="7920470" cy="772119"/>
          </a:xfrm>
        </p:spPr>
        <p:txBody>
          <a:bodyPr/>
          <a:lstStyle/>
          <a:p>
            <a:r>
              <a:rPr lang="en-US">
                <a:solidFill>
                  <a:schemeClr val="bg1">
                    <a:lumMod val="85000"/>
                  </a:schemeClr>
                </a:solidFill>
                <a:latin typeface="Impact" panose="020B0806030902050204" pitchFamily="34" charset="0"/>
              </a:rPr>
              <a:t>Project Overview</a:t>
            </a:r>
          </a:p>
        </p:txBody>
      </p:sp>
      <p:sp>
        <p:nvSpPr>
          <p:cNvPr id="3" name="Content Placeholder 2"/>
          <p:cNvSpPr>
            <a:spLocks noGrp="1"/>
          </p:cNvSpPr>
          <p:nvPr>
            <p:ph idx="1"/>
          </p:nvPr>
        </p:nvSpPr>
        <p:spPr>
          <a:xfrm>
            <a:off x="145984" y="1250008"/>
            <a:ext cx="8705408" cy="5438434"/>
          </a:xfrm>
        </p:spPr>
        <p:txBody>
          <a:bodyPr>
            <a:noAutofit/>
          </a:bodyPr>
          <a:lstStyle/>
          <a:p>
            <a:pPr algn="l">
              <a:lnSpc>
                <a:spcPct val="150000"/>
              </a:lnSpc>
              <a:buClr>
                <a:srgbClr val="60050D"/>
              </a:buClr>
              <a:buSzPct val="145000"/>
              <a:buFont typeface="Wingdings" panose="05000000000000000000" pitchFamily="2" charset="2"/>
              <a:buChar char="Ø"/>
            </a:pPr>
            <a:r>
              <a:rPr lang="en-US" sz="1600">
                <a:effectLst/>
                <a:latin typeface="Calibri" panose="020F0502020204030204" pitchFamily="34" charset="0"/>
                <a:ea typeface="Calibri" panose="020F0502020204030204" pitchFamily="34" charset="0"/>
                <a:cs typeface="Calibri" panose="020F0502020204030204" pitchFamily="34" charset="0"/>
              </a:rPr>
              <a:t>This project is focused on the TAVR (Trans-catheter AVR) surgery outcomes.</a:t>
            </a:r>
          </a:p>
          <a:p>
            <a:pPr algn="l">
              <a:lnSpc>
                <a:spcPct val="150000"/>
              </a:lnSpc>
              <a:buClr>
                <a:srgbClr val="60050D"/>
              </a:buClr>
              <a:buSzPct val="145000"/>
              <a:buFont typeface="Wingdings" panose="05000000000000000000" pitchFamily="2" charset="2"/>
              <a:buChar char="Ø"/>
            </a:pPr>
            <a:r>
              <a:rPr lang="en-US" sz="1600">
                <a:effectLst/>
                <a:latin typeface="Calibri" panose="020F0502020204030204" pitchFamily="34" charset="0"/>
                <a:ea typeface="Calibri" panose="020F0502020204030204" pitchFamily="34" charset="0"/>
                <a:cs typeface="Calibri" panose="020F0502020204030204" pitchFamily="34" charset="0"/>
              </a:rPr>
              <a:t>The provided dataset was originally created by a predictive model utilizing preoperative survey data from patients prior to the TAVR procedure then adding the outcome of the surgery if there was a complication</a:t>
            </a:r>
            <a:endParaRPr lang="en-US" sz="16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lnSpc>
                <a:spcPct val="150000"/>
              </a:lnSpc>
              <a:buClr>
                <a:srgbClr val="60050D"/>
              </a:buClr>
              <a:buSzPct val="145000"/>
              <a:buFont typeface="Wingdings" panose="05000000000000000000" pitchFamily="2" charset="2"/>
              <a:buChar char="Ø"/>
            </a:pPr>
            <a:r>
              <a:rPr lang="en-US" sz="16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The objective of this project is to develop a predictive model that can assess the likelihood of postoperative complications in surgical patients based on their health metrics and surgery-related variables</a:t>
            </a:r>
            <a:r>
              <a:rPr lang="en-US" sz="1600">
                <a:solidFill>
                  <a:srgbClr val="000000"/>
                </a:solidFill>
                <a:latin typeface="Calibri" panose="020F0502020204030204" pitchFamily="34" charset="0"/>
                <a:ea typeface="Calibri" panose="020F0502020204030204" pitchFamily="34" charset="0"/>
                <a:cs typeface="Calibri" panose="020F0502020204030204" pitchFamily="34" charset="0"/>
              </a:rPr>
              <a:t> to aid the surgeon in their risk assessment. </a:t>
            </a:r>
            <a:endParaRPr lang="en-US" sz="16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lnSpc>
                <a:spcPct val="150000"/>
              </a:lnSpc>
              <a:buClr>
                <a:srgbClr val="60050D"/>
              </a:buClr>
              <a:buSzPct val="145000"/>
              <a:buFont typeface="Wingdings" panose="05000000000000000000" pitchFamily="2" charset="2"/>
              <a:buChar char="Ø"/>
            </a:pPr>
            <a:r>
              <a:rPr lang="en-US" sz="16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By identifying patients at high risk of complications, the model will support healthcare providers in making informed decisions, optimizing resource allocation, and ultimately improving patient outcomes. </a:t>
            </a:r>
          </a:p>
          <a:p>
            <a:pPr>
              <a:lnSpc>
                <a:spcPct val="150000"/>
              </a:lnSpc>
              <a:buClr>
                <a:srgbClr val="60050D"/>
              </a:buClr>
              <a:buSzPct val="145000"/>
              <a:buFont typeface="Wingdings" panose="05000000000000000000" pitchFamily="2" charset="2"/>
              <a:buChar char="Ø"/>
            </a:pPr>
            <a:r>
              <a:rPr lang="en-US" sz="1600">
                <a:effectLst/>
                <a:latin typeface="Calibri" panose="020F0502020204030204" pitchFamily="34" charset="0"/>
                <a:ea typeface="Calibri" panose="020F0502020204030204" pitchFamily="34" charset="0"/>
                <a:cs typeface="Times New Roman" panose="02020603050405020304" pitchFamily="18" charset="0"/>
              </a:rPr>
              <a:t>This project uses machine learning to predict stroke occurrences based on clinical and demographic features. By leveraging various machine learning models, this study aims to determine the most effective model for accurately predicting strokes, ultimately assisting in early detection and prevention strategies.</a:t>
            </a:r>
          </a:p>
        </p:txBody>
      </p:sp>
      <p:pic>
        <p:nvPicPr>
          <p:cNvPr id="4" name="Recorded Sound">
            <a:hlinkClick r:id="" action="ppaction://media"/>
            <a:extLst>
              <a:ext uri="{FF2B5EF4-FFF2-40B4-BE49-F238E27FC236}">
                <a16:creationId xmlns:a16="http://schemas.microsoft.com/office/drawing/2014/main" id="{1BE64C79-160E-48ED-65D0-457E08A80B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239" y="411327"/>
            <a:ext cx="487363" cy="487363"/>
          </a:xfrm>
          <a:prstGeom prst="rect">
            <a:avLst/>
          </a:prstGeom>
        </p:spPr>
      </p:pic>
    </p:spTree>
    <p:extLst>
      <p:ext uri="{BB962C8B-B14F-4D97-AF65-F5344CB8AC3E}">
        <p14:creationId xmlns:p14="http://schemas.microsoft.com/office/powerpoint/2010/main" val="169082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9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C0C94-90B2-58C6-7E63-D1E51767293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FF78D4B-E99C-80E3-C04C-B16EA3607BF9}"/>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2D0D40-324D-90B3-3937-8AE549FCD3E8}"/>
              </a:ext>
            </a:extLst>
          </p:cNvPr>
          <p:cNvSpPr>
            <a:spLocks noGrp="1"/>
          </p:cNvSpPr>
          <p:nvPr>
            <p:ph type="title"/>
          </p:nvPr>
        </p:nvSpPr>
        <p:spPr>
          <a:xfrm>
            <a:off x="611765" y="267550"/>
            <a:ext cx="7920470" cy="772119"/>
          </a:xfrm>
        </p:spPr>
        <p:txBody>
          <a:bodyPr/>
          <a:lstStyle/>
          <a:p>
            <a:r>
              <a:rPr lang="en-US">
                <a:solidFill>
                  <a:schemeClr val="bg1">
                    <a:lumMod val="85000"/>
                  </a:schemeClr>
                </a:solidFill>
                <a:latin typeface="Impact" panose="020B0806030902050204" pitchFamily="34" charset="0"/>
              </a:rPr>
              <a:t>Data Preprocessing</a:t>
            </a:r>
          </a:p>
        </p:txBody>
      </p:sp>
      <p:sp>
        <p:nvSpPr>
          <p:cNvPr id="4" name="Subtitle 2">
            <a:extLst>
              <a:ext uri="{FF2B5EF4-FFF2-40B4-BE49-F238E27FC236}">
                <a16:creationId xmlns:a16="http://schemas.microsoft.com/office/drawing/2014/main" id="{ED7610D6-7E95-A735-01B2-A7496C0F8ADD}"/>
              </a:ext>
            </a:extLst>
          </p:cNvPr>
          <p:cNvSpPr txBox="1">
            <a:spLocks/>
          </p:cNvSpPr>
          <p:nvPr/>
        </p:nvSpPr>
        <p:spPr>
          <a:xfrm>
            <a:off x="0" y="1389413"/>
            <a:ext cx="9144000" cy="510639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en-US" sz="1600" b="1">
                <a:latin typeface="Calibri" panose="020F0502020204030204" pitchFamily="34" charset="0"/>
                <a:ea typeface="Calibri" panose="020F0502020204030204" pitchFamily="34" charset="0"/>
                <a:cs typeface="Calibri" panose="020F0502020204030204" pitchFamily="34" charset="0"/>
              </a:rPr>
              <a:t>The first step in our process was to perform a data quality report and clean up any issues as well as to perform initial Feature Engineering to provide a quality dataset for the predictive model analysis.  </a:t>
            </a:r>
          </a:p>
          <a:p>
            <a:pPr algn="l">
              <a:lnSpc>
                <a:spcPct val="150000"/>
              </a:lnSpc>
            </a:pPr>
            <a:endParaRPr lang="en-US" sz="1600" b="1">
              <a:latin typeface="Calibri" panose="020F0502020204030204" pitchFamily="34" charset="0"/>
              <a:ea typeface="Calibri" panose="020F0502020204030204" pitchFamily="34" charset="0"/>
              <a:cs typeface="Calibri" panose="020F0502020204030204" pitchFamily="34" charset="0"/>
            </a:endParaRPr>
          </a:p>
          <a:p>
            <a:pPr marL="285750" indent="-285750" algn="l">
              <a:buClr>
                <a:srgbClr val="60050D"/>
              </a:buClr>
              <a:buSzPct val="100000"/>
              <a:buFont typeface="Wingdings"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One record has a mis-typed value where a coma was used in place of a decimal, this was manually repaired.</a:t>
            </a:r>
          </a:p>
          <a:p>
            <a:pPr marL="285750" indent="-285750" algn="l">
              <a:buClr>
                <a:srgbClr val="60050D"/>
              </a:buClr>
              <a:buSzPct val="100000"/>
              <a:buFont typeface="Wingdings"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There were 3 instances of missing data that were programmatically </a:t>
            </a:r>
            <a:r>
              <a:rPr lang="en-US" sz="1600" err="1">
                <a:latin typeface="Calibri" panose="020F0502020204030204" pitchFamily="34" charset="0"/>
                <a:ea typeface="Calibri" panose="020F0502020204030204" pitchFamily="34" charset="0"/>
                <a:cs typeface="Calibri" panose="020F0502020204030204" pitchFamily="34" charset="0"/>
              </a:rPr>
              <a:t>inputed</a:t>
            </a:r>
            <a:r>
              <a:rPr lang="en-US" sz="1600">
                <a:latin typeface="Calibri" panose="020F0502020204030204" pitchFamily="34" charset="0"/>
                <a:ea typeface="Calibri" panose="020F0502020204030204" pitchFamily="34" charset="0"/>
                <a:cs typeface="Calibri" panose="020F0502020204030204" pitchFamily="34" charset="0"/>
              </a:rPr>
              <a:t> using mean values.</a:t>
            </a:r>
          </a:p>
          <a:p>
            <a:pPr marL="285750" indent="-285750" algn="l">
              <a:buClr>
                <a:srgbClr val="60050D"/>
              </a:buClr>
              <a:buSzPct val="100000"/>
              <a:buFont typeface="Wingdings"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Any remaining missing data or NA’s were programmatically omitted. </a:t>
            </a:r>
          </a:p>
          <a:p>
            <a:pPr marL="285750" indent="-285750" algn="l">
              <a:buClr>
                <a:srgbClr val="60050D"/>
              </a:buClr>
              <a:buSzPct val="100000"/>
              <a:buFont typeface="Wingdings"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Headers were repaired programmatically to remove spaces and special characters such as ‘&amp;’ with an underscore.</a:t>
            </a:r>
          </a:p>
          <a:p>
            <a:pPr marL="285750" indent="-285750" algn="l">
              <a:buClr>
                <a:srgbClr val="60050D"/>
              </a:buClr>
              <a:buSzPct val="100000"/>
              <a:buFont typeface="Wingdings"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The descriptive complications were simplified into Boolean and categorical options.</a:t>
            </a:r>
          </a:p>
          <a:p>
            <a:pPr algn="l"/>
            <a:endParaRPr lang="en-US" sz="1500">
              <a:latin typeface="Calibri" panose="020F0502020204030204" pitchFamily="34" charset="0"/>
              <a:ea typeface="Calibri" panose="020F0502020204030204" pitchFamily="34" charset="0"/>
              <a:cs typeface="Calibri" panose="020F0502020204030204" pitchFamily="34" charset="0"/>
            </a:endParaRPr>
          </a:p>
        </p:txBody>
      </p:sp>
      <p:pic>
        <p:nvPicPr>
          <p:cNvPr id="3" name="Slide 3">
            <a:hlinkClick r:id="" action="ppaction://media"/>
            <a:extLst>
              <a:ext uri="{FF2B5EF4-FFF2-40B4-BE49-F238E27FC236}">
                <a16:creationId xmlns:a16="http://schemas.microsoft.com/office/drawing/2014/main" id="{D4311268-0B78-3472-18DC-B1DFC0DADB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2573" y="303423"/>
            <a:ext cx="730250" cy="730250"/>
          </a:xfrm>
          <a:prstGeom prst="rect">
            <a:avLst/>
          </a:prstGeom>
        </p:spPr>
      </p:pic>
    </p:spTree>
    <p:extLst>
      <p:ext uri="{BB962C8B-B14F-4D97-AF65-F5344CB8AC3E}">
        <p14:creationId xmlns:p14="http://schemas.microsoft.com/office/powerpoint/2010/main" val="38431747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897B17-9CA2-5A3B-2B3C-6AC1723B48A0}"/>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12C8376-AB1B-E300-E0E5-8F0F6F8616BF}"/>
              </a:ext>
            </a:extLst>
          </p:cNvPr>
          <p:cNvSpPr>
            <a:spLocks noGrp="1"/>
          </p:cNvSpPr>
          <p:nvPr>
            <p:ph type="title"/>
          </p:nvPr>
        </p:nvSpPr>
        <p:spPr>
          <a:xfrm>
            <a:off x="611765" y="267550"/>
            <a:ext cx="7920470" cy="772119"/>
          </a:xfrm>
        </p:spPr>
        <p:txBody>
          <a:bodyPr/>
          <a:lstStyle/>
          <a:p>
            <a:r>
              <a:rPr lang="en-US">
                <a:solidFill>
                  <a:schemeClr val="bg1">
                    <a:lumMod val="85000"/>
                  </a:schemeClr>
                </a:solidFill>
                <a:latin typeface="Impact" panose="020B0806030902050204" pitchFamily="34" charset="0"/>
              </a:rPr>
              <a:t>Data Preprocessing</a:t>
            </a:r>
          </a:p>
        </p:txBody>
      </p:sp>
      <p:sp>
        <p:nvSpPr>
          <p:cNvPr id="9" name="TextBox 8">
            <a:extLst>
              <a:ext uri="{FF2B5EF4-FFF2-40B4-BE49-F238E27FC236}">
                <a16:creationId xmlns:a16="http://schemas.microsoft.com/office/drawing/2014/main" id="{7A72BA75-8438-BB27-B0EE-2CD2EFE5B74E}"/>
              </a:ext>
            </a:extLst>
          </p:cNvPr>
          <p:cNvSpPr txBox="1"/>
          <p:nvPr/>
        </p:nvSpPr>
        <p:spPr>
          <a:xfrm>
            <a:off x="380010" y="1555667"/>
            <a:ext cx="7980217" cy="4486165"/>
          </a:xfrm>
          <a:prstGeom prst="rect">
            <a:avLst/>
          </a:prstGeom>
          <a:noFill/>
        </p:spPr>
        <p:txBody>
          <a:bodyPr wrap="square">
            <a:spAutoFit/>
          </a:bodyPr>
          <a:lstStyle/>
          <a:p>
            <a:pPr algn="l">
              <a:lnSpc>
                <a:spcPct val="150000"/>
              </a:lnSpc>
              <a:buClr>
                <a:srgbClr val="60050D"/>
              </a:buClr>
              <a:buSzPct val="100000"/>
            </a:pPr>
            <a:r>
              <a:rPr lang="en-US" sz="1600" b="1">
                <a:latin typeface="Calibri" panose="020F0502020204030204" pitchFamily="34" charset="0"/>
                <a:ea typeface="Calibri" panose="020F0502020204030204" pitchFamily="34" charset="0"/>
                <a:cs typeface="Calibri" panose="020F0502020204030204" pitchFamily="34" charset="0"/>
              </a:rPr>
              <a:t>Complications were grouped into discrete categories to determine if any specific category would be more predictable that the others.</a:t>
            </a:r>
          </a:p>
          <a:p>
            <a:pPr marL="742950" lvl="1" indent="-285750">
              <a:lnSpc>
                <a:spcPct val="150000"/>
              </a:lnSpc>
              <a:buClr>
                <a:srgbClr val="60050D"/>
              </a:buClr>
              <a:buSzPct val="100000"/>
              <a:buFont typeface="Wingdings" pitchFamily="2" charset="2"/>
              <a:buChar char="Ø"/>
            </a:pP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The categories for stroke and for permanent pacemaker (PPM) were separately  identified for further evaluation.</a:t>
            </a:r>
          </a:p>
          <a:p>
            <a:pPr marL="742950" lvl="1" indent="-285750">
              <a:lnSpc>
                <a:spcPct val="150000"/>
              </a:lnSpc>
              <a:buClr>
                <a:srgbClr val="60050D"/>
              </a:buClr>
              <a:buSzPct val="100000"/>
              <a:buFont typeface="Wingdings"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F</a:t>
            </a: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or this project, we focused on the stroke complication category.</a:t>
            </a:r>
            <a:endParaRPr lang="en-US" sz="1600">
              <a:latin typeface="Calibri" panose="020F0502020204030204" pitchFamily="34" charset="0"/>
              <a:ea typeface="Calibri" panose="020F0502020204030204" pitchFamily="34" charset="0"/>
              <a:cs typeface="Calibri" panose="020F0502020204030204" pitchFamily="34" charset="0"/>
            </a:endParaRPr>
          </a:p>
          <a:p>
            <a:pPr algn="l">
              <a:lnSpc>
                <a:spcPct val="150000"/>
              </a:lnSpc>
            </a:pPr>
            <a:endParaRPr lang="en-US" sz="1600" b="1">
              <a:latin typeface="Calibri" panose="020F0502020204030204" pitchFamily="34" charset="0"/>
              <a:ea typeface="Calibri" panose="020F0502020204030204" pitchFamily="34" charset="0"/>
              <a:cs typeface="Calibri" panose="020F0502020204030204" pitchFamily="34" charset="0"/>
            </a:endParaRPr>
          </a:p>
          <a:p>
            <a:pPr algn="l">
              <a:lnSpc>
                <a:spcPct val="150000"/>
              </a:lnSpc>
            </a:pPr>
            <a:r>
              <a:rPr lang="en-US" sz="1600" b="1">
                <a:solidFill>
                  <a:schemeClr val="tx1"/>
                </a:solidFill>
                <a:latin typeface="Calibri" panose="020F0502020204030204" pitchFamily="34" charset="0"/>
                <a:ea typeface="Calibri" panose="020F0502020204030204" pitchFamily="34" charset="0"/>
                <a:cs typeface="Calibri" panose="020F0502020204030204" pitchFamily="34" charset="0"/>
              </a:rPr>
              <a:t>Feature Engineering</a:t>
            </a:r>
          </a:p>
          <a:p>
            <a:pPr marL="742950" lvl="1" indent="-285750" algn="l">
              <a:lnSpc>
                <a:spcPct val="150000"/>
              </a:lnSpc>
              <a:buClr>
                <a:srgbClr val="60050D"/>
              </a:buClr>
              <a:buSzPct val="100000"/>
              <a:buFont typeface="Wingdings" pitchFamily="2" charset="2"/>
              <a:buChar char="Ø"/>
            </a:pPr>
            <a:r>
              <a:rPr lang="en-US" sz="1600" b="1">
                <a:solidFill>
                  <a:schemeClr val="tx1"/>
                </a:solidFill>
                <a:latin typeface="Calibri" panose="020F0502020204030204" pitchFamily="34" charset="0"/>
                <a:ea typeface="Calibri" panose="020F0502020204030204" pitchFamily="34" charset="0"/>
                <a:cs typeface="Calibri" panose="020F0502020204030204" pitchFamily="34" charset="0"/>
              </a:rPr>
              <a:t>Numerical Features: </a:t>
            </a: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Standardized using </a:t>
            </a:r>
            <a:r>
              <a:rPr lang="en-US" sz="1600" err="1">
                <a:solidFill>
                  <a:schemeClr val="tx1"/>
                </a:solidFill>
                <a:latin typeface="Calibri" panose="020F0502020204030204" pitchFamily="34" charset="0"/>
                <a:ea typeface="Calibri" panose="020F0502020204030204" pitchFamily="34" charset="0"/>
                <a:cs typeface="Calibri" panose="020F0502020204030204" pitchFamily="34" charset="0"/>
              </a:rPr>
              <a:t>StandardScaler</a:t>
            </a: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 to normalize their ranges.</a:t>
            </a:r>
          </a:p>
          <a:p>
            <a:pPr marL="742950" lvl="1" indent="-285750" algn="l">
              <a:lnSpc>
                <a:spcPct val="150000"/>
              </a:lnSpc>
              <a:buClr>
                <a:srgbClr val="60050D"/>
              </a:buClr>
              <a:buSzPct val="100000"/>
              <a:buFont typeface="Wingdings" pitchFamily="2" charset="2"/>
              <a:buChar char="Ø"/>
            </a:pPr>
            <a:r>
              <a:rPr lang="en-US" sz="1600" b="1">
                <a:solidFill>
                  <a:schemeClr val="tx1"/>
                </a:solidFill>
                <a:latin typeface="Calibri" panose="020F0502020204030204" pitchFamily="34" charset="0"/>
                <a:ea typeface="Calibri" panose="020F0502020204030204" pitchFamily="34" charset="0"/>
                <a:cs typeface="Calibri" panose="020F0502020204030204" pitchFamily="34" charset="0"/>
              </a:rPr>
              <a:t>Categorical Features: </a:t>
            </a: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One-hot encoded using </a:t>
            </a:r>
            <a:r>
              <a:rPr lang="en-US" sz="1600" err="1">
                <a:solidFill>
                  <a:schemeClr val="tx1"/>
                </a:solidFill>
                <a:latin typeface="Calibri" panose="020F0502020204030204" pitchFamily="34" charset="0"/>
                <a:ea typeface="Calibri" panose="020F0502020204030204" pitchFamily="34" charset="0"/>
                <a:cs typeface="Calibri" panose="020F0502020204030204" pitchFamily="34" charset="0"/>
              </a:rPr>
              <a:t>OneHotEncoder</a:t>
            </a:r>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 to prepare for modeling.</a:t>
            </a:r>
          </a:p>
          <a:p>
            <a:pPr marL="742950" lvl="1" indent="-285750" algn="l">
              <a:lnSpc>
                <a:spcPct val="150000"/>
              </a:lnSpc>
              <a:buClr>
                <a:srgbClr val="60050D"/>
              </a:buClr>
              <a:buSzPct val="100000"/>
              <a:buFont typeface="Wingdings" pitchFamily="2" charset="2"/>
              <a:buChar char="Ø"/>
            </a:pPr>
            <a:r>
              <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Column Transformer pipeline was created to streamline preprocessing steps, ensuring uniform handling across all features during model training.</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Slide 4">
            <a:hlinkClick r:id="" action="ppaction://media"/>
            <a:extLst>
              <a:ext uri="{FF2B5EF4-FFF2-40B4-BE49-F238E27FC236}">
                <a16:creationId xmlns:a16="http://schemas.microsoft.com/office/drawing/2014/main" id="{C56D553B-9713-65D3-B7D2-12DB408806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1423" y="290504"/>
            <a:ext cx="730250" cy="730250"/>
          </a:xfrm>
          <a:prstGeom prst="rect">
            <a:avLst/>
          </a:prstGeom>
        </p:spPr>
      </p:pic>
    </p:spTree>
    <p:extLst>
      <p:ext uri="{BB962C8B-B14F-4D97-AF65-F5344CB8AC3E}">
        <p14:creationId xmlns:p14="http://schemas.microsoft.com/office/powerpoint/2010/main" val="31796643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C4FB0-A7BC-5250-7518-C9155C89C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CD53FF-4F9E-5038-DA3D-166BCFB14067}"/>
              </a:ext>
            </a:extLst>
          </p:cNvPr>
          <p:cNvSpPr>
            <a:spLocks noGrp="1"/>
          </p:cNvSpPr>
          <p:nvPr>
            <p:ph type="title"/>
          </p:nvPr>
        </p:nvSpPr>
        <p:spPr>
          <a:xfrm>
            <a:off x="145984" y="263264"/>
            <a:ext cx="7920470" cy="783494"/>
          </a:xfrm>
        </p:spPr>
        <p:txBody>
          <a:bodyPr>
            <a:normAutofit/>
          </a:bodyPr>
          <a:lstStyle/>
          <a:p>
            <a:r>
              <a:rPr lang="en-US"/>
              <a:t>Data Preprocessing</a:t>
            </a:r>
          </a:p>
        </p:txBody>
      </p:sp>
      <p:sp>
        <p:nvSpPr>
          <p:cNvPr id="5" name="TextBox 4">
            <a:extLst>
              <a:ext uri="{FF2B5EF4-FFF2-40B4-BE49-F238E27FC236}">
                <a16:creationId xmlns:a16="http://schemas.microsoft.com/office/drawing/2014/main" id="{03995679-42B6-4732-732D-3168699D9BD8}"/>
              </a:ext>
            </a:extLst>
          </p:cNvPr>
          <p:cNvSpPr txBox="1"/>
          <p:nvPr/>
        </p:nvSpPr>
        <p:spPr>
          <a:xfrm>
            <a:off x="581621" y="1170726"/>
            <a:ext cx="7794467" cy="792781"/>
          </a:xfrm>
          <a:prstGeom prst="rect">
            <a:avLst/>
          </a:prstGeom>
          <a:noFill/>
        </p:spPr>
        <p:txBody>
          <a:bodyPr wrap="square" rtlCol="0">
            <a:spAutoFit/>
          </a:bodyPr>
          <a:lstStyle/>
          <a:p>
            <a:pPr algn="ctr">
              <a:lnSpc>
                <a:spcPct val="150000"/>
              </a:lnSpc>
            </a:pPr>
            <a:r>
              <a:rPr lang="en-US" sz="1600" b="1"/>
              <a:t>The initial Data Quality report is provided below along with several charts showing the breakdown of data being analyzed:</a:t>
            </a:r>
          </a:p>
        </p:txBody>
      </p:sp>
      <p:pic>
        <p:nvPicPr>
          <p:cNvPr id="6" name="Picture 2">
            <a:extLst>
              <a:ext uri="{FF2B5EF4-FFF2-40B4-BE49-F238E27FC236}">
                <a16:creationId xmlns:a16="http://schemas.microsoft.com/office/drawing/2014/main" id="{CAD57196-F130-81A6-A909-0E85A745C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727" y="2044455"/>
            <a:ext cx="2602559" cy="2064621"/>
          </a:xfrm>
          <a:prstGeom prst="rect">
            <a:avLst/>
          </a:prstGeom>
          <a:ln w="88900" cap="sq" cmpd="thickThin">
            <a:solidFill>
              <a:srgbClr val="46040A"/>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3A67407-396F-D98E-27CA-574AB3AEFE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7785" y="2063773"/>
            <a:ext cx="2602558" cy="2064621"/>
          </a:xfrm>
          <a:prstGeom prst="rect">
            <a:avLst/>
          </a:prstGeom>
          <a:ln w="88900" cap="sq" cmpd="thickThin">
            <a:solidFill>
              <a:srgbClr val="46040A"/>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DC006C8-F40E-2335-106C-9C13F2AFBA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1843" y="2073432"/>
            <a:ext cx="2602560" cy="2064621"/>
          </a:xfrm>
          <a:prstGeom prst="rect">
            <a:avLst/>
          </a:prstGeom>
          <a:ln w="88900" cap="sq" cmpd="thickThin">
            <a:solidFill>
              <a:srgbClr val="46040A"/>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C6B19DD-D4ED-2F18-B004-170FCD364A8B}"/>
              </a:ext>
            </a:extLst>
          </p:cNvPr>
          <p:cNvPicPr>
            <a:picLocks noChangeAspect="1"/>
          </p:cNvPicPr>
          <p:nvPr/>
        </p:nvPicPr>
        <p:blipFill>
          <a:blip r:embed="rId8"/>
          <a:stretch>
            <a:fillRect/>
          </a:stretch>
        </p:blipFill>
        <p:spPr>
          <a:xfrm>
            <a:off x="233726" y="4519882"/>
            <a:ext cx="8490258" cy="1863715"/>
          </a:xfrm>
          <a:prstGeom prst="rect">
            <a:avLst/>
          </a:prstGeom>
          <a:ln w="88900" cap="sq" cmpd="thickThin">
            <a:solidFill>
              <a:srgbClr val="46040A"/>
            </a:solidFill>
            <a:prstDash val="solid"/>
            <a:miter lim="800000"/>
          </a:ln>
          <a:effectLst>
            <a:innerShdw blurRad="76200">
              <a:srgbClr val="000000"/>
            </a:innerShdw>
          </a:effectLst>
        </p:spPr>
      </p:pic>
      <p:sp>
        <p:nvSpPr>
          <p:cNvPr id="11" name="Rectangle 10">
            <a:extLst>
              <a:ext uri="{FF2B5EF4-FFF2-40B4-BE49-F238E27FC236}">
                <a16:creationId xmlns:a16="http://schemas.microsoft.com/office/drawing/2014/main" id="{4ACFDBFA-43AA-8ACD-AC91-D57B3FB7E7C7}"/>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89EF594-F477-4BA5-B5BF-9EFC22537028}"/>
              </a:ext>
            </a:extLst>
          </p:cNvPr>
          <p:cNvSpPr txBox="1">
            <a:spLocks/>
          </p:cNvSpPr>
          <p:nvPr/>
        </p:nvSpPr>
        <p:spPr>
          <a:xfrm>
            <a:off x="611765" y="250778"/>
            <a:ext cx="7920470" cy="7721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latin typeface="Impact" panose="020B0806030902050204" pitchFamily="34" charset="0"/>
              </a:rPr>
              <a:t>Data Preprocessing</a:t>
            </a:r>
          </a:p>
        </p:txBody>
      </p:sp>
      <p:pic>
        <p:nvPicPr>
          <p:cNvPr id="3" name="Slide 5">
            <a:hlinkClick r:id="" action="ppaction://media"/>
            <a:extLst>
              <a:ext uri="{FF2B5EF4-FFF2-40B4-BE49-F238E27FC236}">
                <a16:creationId xmlns:a16="http://schemas.microsoft.com/office/drawing/2014/main" id="{DD838238-266E-002D-20EC-67569EBE0FF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6813" y="293688"/>
            <a:ext cx="730250" cy="730250"/>
          </a:xfrm>
          <a:prstGeom prst="rect">
            <a:avLst/>
          </a:prstGeom>
        </p:spPr>
      </p:pic>
    </p:spTree>
    <p:extLst>
      <p:ext uri="{BB962C8B-B14F-4D97-AF65-F5344CB8AC3E}">
        <p14:creationId xmlns:p14="http://schemas.microsoft.com/office/powerpoint/2010/main" val="734862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7A02E-3EB4-47B7-210E-E0AA2AECFFB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EC58E6D-15D4-139B-1A7B-A33CF32A8BF7}"/>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01FE0-ACB2-3858-13D7-A55483206BBD}"/>
              </a:ext>
            </a:extLst>
          </p:cNvPr>
          <p:cNvSpPr>
            <a:spLocks noGrp="1"/>
          </p:cNvSpPr>
          <p:nvPr>
            <p:ph type="title"/>
          </p:nvPr>
        </p:nvSpPr>
        <p:spPr>
          <a:xfrm>
            <a:off x="611765" y="283031"/>
            <a:ext cx="7920470" cy="772119"/>
          </a:xfrm>
        </p:spPr>
        <p:txBody>
          <a:bodyPr/>
          <a:lstStyle/>
          <a:p>
            <a:r>
              <a:rPr lang="en-US">
                <a:solidFill>
                  <a:schemeClr val="bg1">
                    <a:lumMod val="85000"/>
                  </a:schemeClr>
                </a:solidFill>
                <a:latin typeface="Impact"/>
              </a:rPr>
              <a:t>Data Preprocessing</a:t>
            </a:r>
            <a:endParaRPr lang="en-US"/>
          </a:p>
        </p:txBody>
      </p:sp>
      <p:sp>
        <p:nvSpPr>
          <p:cNvPr id="4" name="TextBox 3">
            <a:extLst>
              <a:ext uri="{FF2B5EF4-FFF2-40B4-BE49-F238E27FC236}">
                <a16:creationId xmlns:a16="http://schemas.microsoft.com/office/drawing/2014/main" id="{7ED5EB23-D4B7-4F50-1998-24E3563AC7DF}"/>
              </a:ext>
            </a:extLst>
          </p:cNvPr>
          <p:cNvSpPr txBox="1"/>
          <p:nvPr/>
        </p:nvSpPr>
        <p:spPr>
          <a:xfrm>
            <a:off x="5130604" y="2738132"/>
            <a:ext cx="4013396" cy="3263028"/>
          </a:xfrm>
          <a:prstGeom prst="rect">
            <a:avLst/>
          </a:prstGeom>
        </p:spPr>
        <p:txBody>
          <a:bodyPr vert="horz" lIns="91440" tIns="45720" rIns="91440" bIns="45720" rtlCol="0" anchor="t">
            <a:noAutofit/>
          </a:bodyPr>
          <a:lstStyle/>
          <a:p>
            <a:pPr marL="742950" lvl="1" indent="-285750">
              <a:lnSpc>
                <a:spcPct val="150000"/>
              </a:lnSpc>
              <a:spcBef>
                <a:spcPct val="20000"/>
              </a:spcBef>
              <a:spcAft>
                <a:spcPts val="600"/>
              </a:spcAft>
              <a:buClr>
                <a:srgbClr val="6B0811"/>
              </a:buClr>
              <a:buSzPct val="100000"/>
              <a:buFont typeface="Wingdings" pitchFamily="2" charset="2"/>
              <a:buChar char="Ø"/>
            </a:pPr>
            <a:r>
              <a:rPr lang="en-US" sz="1600"/>
              <a:t>Highly correlated features (e.g., blood pressure and BMI) were identified and reduced to minimize redundancy.</a:t>
            </a:r>
          </a:p>
          <a:p>
            <a:pPr marL="742950" lvl="1" indent="-285750">
              <a:lnSpc>
                <a:spcPct val="150000"/>
              </a:lnSpc>
              <a:spcBef>
                <a:spcPct val="20000"/>
              </a:spcBef>
              <a:spcAft>
                <a:spcPts val="600"/>
              </a:spcAft>
              <a:buClr>
                <a:srgbClr val="6B0811"/>
              </a:buClr>
              <a:buSzPct val="100000"/>
              <a:buFont typeface="Wingdings" pitchFamily="2" charset="2"/>
              <a:buChar char="Ø"/>
            </a:pPr>
            <a:r>
              <a:rPr lang="en-US" sz="1600"/>
              <a:t>Insights from correlations guided the feature selection process.</a:t>
            </a:r>
          </a:p>
          <a:p>
            <a:pPr marL="742950" lvl="1" indent="-285750">
              <a:lnSpc>
                <a:spcPct val="150000"/>
              </a:lnSpc>
              <a:spcBef>
                <a:spcPct val="20000"/>
              </a:spcBef>
              <a:spcAft>
                <a:spcPts val="600"/>
              </a:spcAft>
              <a:buClr>
                <a:srgbClr val="6B0811"/>
              </a:buClr>
              <a:buSzPct val="100000"/>
              <a:buFont typeface="Wingdings" pitchFamily="2" charset="2"/>
              <a:buChar char="Ø"/>
            </a:pPr>
            <a:r>
              <a:rPr lang="en-US" sz="1600"/>
              <a:t>The chart reflects the final configuration after feature selection.</a:t>
            </a:r>
          </a:p>
          <a:p>
            <a:pPr>
              <a:lnSpc>
                <a:spcPct val="150000"/>
              </a:lnSpc>
              <a:spcBef>
                <a:spcPct val="20000"/>
              </a:spcBef>
              <a:spcAft>
                <a:spcPts val="600"/>
              </a:spcAft>
              <a:buClr>
                <a:schemeClr val="accent1">
                  <a:lumMod val="75000"/>
                </a:schemeClr>
              </a:buClr>
              <a:buSzPct val="145000"/>
              <a:buFont typeface="Arial"/>
              <a:buChar char="•"/>
            </a:pPr>
            <a:endParaRPr lang="en-US" sz="1600"/>
          </a:p>
        </p:txBody>
      </p:sp>
      <p:pic>
        <p:nvPicPr>
          <p:cNvPr id="5" name="Picture 2">
            <a:extLst>
              <a:ext uri="{FF2B5EF4-FFF2-40B4-BE49-F238E27FC236}">
                <a16:creationId xmlns:a16="http://schemas.microsoft.com/office/drawing/2014/main" id="{0B7C0597-73DB-9C10-EB9B-B836649624A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25235" y="2241381"/>
            <a:ext cx="5022452" cy="4256530"/>
          </a:xfrm>
          <a:prstGeom prst="rect">
            <a:avLst/>
          </a:prstGeom>
          <a:ln w="228600" cap="sq" cmpd="thickThin">
            <a:solidFill>
              <a:srgbClr val="46040A"/>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9D46FA9-97EA-A4B4-45AF-F09C7301D756}"/>
              </a:ext>
            </a:extLst>
          </p:cNvPr>
          <p:cNvSpPr txBox="1"/>
          <p:nvPr/>
        </p:nvSpPr>
        <p:spPr>
          <a:xfrm>
            <a:off x="72992" y="1158240"/>
            <a:ext cx="8998016" cy="792781"/>
          </a:xfrm>
          <a:prstGeom prst="rect">
            <a:avLst/>
          </a:prstGeom>
          <a:noFill/>
        </p:spPr>
        <p:txBody>
          <a:bodyPr wrap="square">
            <a:spAutoFit/>
          </a:bodyPr>
          <a:lstStyle/>
          <a:p>
            <a:pPr algn="ctr">
              <a:lnSpc>
                <a:spcPct val="150000"/>
              </a:lnSpc>
              <a:spcBef>
                <a:spcPct val="20000"/>
              </a:spcBef>
              <a:spcAft>
                <a:spcPts val="600"/>
              </a:spcAft>
              <a:buClr>
                <a:schemeClr val="accent1">
                  <a:lumMod val="75000"/>
                </a:schemeClr>
              </a:buClr>
              <a:buSzPct val="145000"/>
            </a:pPr>
            <a:r>
              <a:rPr lang="en-US" sz="1600" b="1"/>
              <a:t>The correlation analysis below is illustrated as a correlation heat map indicating any highly correlated or inversely correlated data on the numerical features.</a:t>
            </a:r>
          </a:p>
        </p:txBody>
      </p:sp>
      <p:pic>
        <p:nvPicPr>
          <p:cNvPr id="3" name="Slide 6">
            <a:hlinkClick r:id="" action="ppaction://media"/>
            <a:extLst>
              <a:ext uri="{FF2B5EF4-FFF2-40B4-BE49-F238E27FC236}">
                <a16:creationId xmlns:a16="http://schemas.microsoft.com/office/drawing/2014/main" id="{844AF631-4D25-3145-FDAF-4D0A0A5EFC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0125" y="285750"/>
            <a:ext cx="730250" cy="730250"/>
          </a:xfrm>
          <a:prstGeom prst="rect">
            <a:avLst/>
          </a:prstGeom>
        </p:spPr>
      </p:pic>
    </p:spTree>
    <p:extLst>
      <p:ext uri="{BB962C8B-B14F-4D97-AF65-F5344CB8AC3E}">
        <p14:creationId xmlns:p14="http://schemas.microsoft.com/office/powerpoint/2010/main" val="21298095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E2454-6E1E-1B83-344E-4F22036860AE}"/>
            </a:ext>
          </a:extLst>
        </p:cNvPr>
        <p:cNvGrpSpPr/>
        <p:nvPr/>
      </p:nvGrpSpPr>
      <p:grpSpPr>
        <a:xfrm>
          <a:off x="0" y="0"/>
          <a:ext cx="0" cy="0"/>
          <a:chOff x="0" y="0"/>
          <a:chExt cx="0" cy="0"/>
        </a:xfrm>
      </p:grpSpPr>
      <p:sp>
        <p:nvSpPr>
          <p:cNvPr id="5" name="Subtitle 2">
            <a:extLst>
              <a:ext uri="{FF2B5EF4-FFF2-40B4-BE49-F238E27FC236}">
                <a16:creationId xmlns:a16="http://schemas.microsoft.com/office/drawing/2014/main" id="{1425C66E-E704-4160-5846-308B62157DAC}"/>
              </a:ext>
            </a:extLst>
          </p:cNvPr>
          <p:cNvSpPr txBox="1">
            <a:spLocks/>
          </p:cNvSpPr>
          <p:nvPr/>
        </p:nvSpPr>
        <p:spPr>
          <a:xfrm>
            <a:off x="-438912" y="1158240"/>
            <a:ext cx="9582912" cy="5581192"/>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          The following predictive models were analyzed:</a:t>
            </a:r>
          </a:p>
          <a:p>
            <a:pPr marL="742950" lvl="1" indent="-285750" algn="l">
              <a:lnSpc>
                <a:spcPct val="150000"/>
              </a:lnSpc>
              <a:buClr>
                <a:srgbClr val="6B0811"/>
              </a:buClr>
              <a:buSzPct val="100000"/>
              <a:buFont typeface="Wingdings" pitchFamily="2" charset="2"/>
              <a:buChar char="Ø"/>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Logistic Regression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This is a simple and interpretable model that can serve as a baseline for the binary classification problem.</a:t>
            </a:r>
          </a:p>
          <a:p>
            <a:pPr marL="742950" lvl="1" indent="-285750" algn="l">
              <a:lnSpc>
                <a:spcPct val="150000"/>
              </a:lnSpc>
              <a:buClr>
                <a:srgbClr val="6B0811"/>
              </a:buClr>
              <a:buSzPct val="100000"/>
              <a:buFont typeface="Wingdings" pitchFamily="2" charset="2"/>
              <a:buChar char="Ø"/>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Support Vector Machines (SVM)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Highly effective at handling high-dimensional data and performs well when there are relatively few samples.</a:t>
            </a:r>
          </a:p>
          <a:p>
            <a:pPr marL="742950" lvl="1" indent="-285750" algn="l">
              <a:lnSpc>
                <a:spcPct val="150000"/>
              </a:lnSpc>
              <a:buClr>
                <a:srgbClr val="6B0811"/>
              </a:buClr>
              <a:buSzPct val="100000"/>
              <a:buFont typeface="Wingdings" pitchFamily="2" charset="2"/>
              <a:buChar char="Ø"/>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Linear Discriminant Analysis (LDA)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Reduces the dimensionality of the data and is useful when there are more features than samples.</a:t>
            </a:r>
          </a:p>
          <a:p>
            <a:pPr marL="742950" lvl="1" indent="-285750" algn="l">
              <a:lnSpc>
                <a:spcPct val="150000"/>
              </a:lnSpc>
              <a:buClr>
                <a:srgbClr val="6B0811"/>
              </a:buClr>
              <a:buSzPct val="100000"/>
              <a:buFont typeface="Wingdings" pitchFamily="2" charset="2"/>
              <a:buChar char="Ø"/>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Random Forest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This ensemble learning model can handle a large number of features and interactions, offering high accuracy and insights into feature importance.</a:t>
            </a:r>
          </a:p>
          <a:p>
            <a:pPr marL="742950" lvl="1" indent="-285750" algn="l">
              <a:lnSpc>
                <a:spcPct val="150000"/>
              </a:lnSpc>
              <a:buClr>
                <a:srgbClr val="6B0811"/>
              </a:buClr>
              <a:buSzPct val="100000"/>
              <a:buFont typeface="Wingdings" pitchFamily="2" charset="2"/>
              <a:buChar char="Ø"/>
            </a:pPr>
            <a:r>
              <a:rPr lang="en-US" sz="1600" b="1" dirty="0" err="1">
                <a:solidFill>
                  <a:schemeClr val="tx1"/>
                </a:solidFill>
                <a:latin typeface="Calibri" panose="020F0502020204030204" pitchFamily="34" charset="0"/>
                <a:ea typeface="Calibri" panose="020F0502020204030204" pitchFamily="34" charset="0"/>
                <a:cs typeface="Calibri" panose="020F0502020204030204" pitchFamily="34" charset="0"/>
              </a:rPr>
              <a:t>XGBoost</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 This will be used for its ability to model complex relationships through gradient boosting, making it ideal for non-linear patterns in the dataset.</a:t>
            </a:r>
          </a:p>
          <a:p>
            <a:pPr marL="742950" lvl="1" indent="-285750" algn="l">
              <a:lnSpc>
                <a:spcPct val="150000"/>
              </a:lnSpc>
              <a:buClr>
                <a:srgbClr val="6B0811"/>
              </a:buClr>
              <a:buSzPct val="100000"/>
              <a:buFont typeface="Wingdings" pitchFamily="2" charset="2"/>
              <a:buChar char="Ø"/>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Neural Networks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If the dataset is large and complex, neural networks could be employed to capture intricate relationships that simpler models might miss.</a:t>
            </a:r>
          </a:p>
          <a:p>
            <a:pPr marL="285750" indent="-285750" algn="l">
              <a:buFont typeface="Arial" panose="020B0604020202020204" pitchFamily="34" charset="0"/>
              <a:buChar char="•"/>
            </a:pPr>
            <a:endParaRPr lang="en-US" sz="1500" dirty="0">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6BA4EFD5-4CAF-FD53-16C3-AA916E37557D}"/>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6ADA3-41B2-F8BF-9C20-4212B6FE5B74}"/>
              </a:ext>
            </a:extLst>
          </p:cNvPr>
          <p:cNvSpPr>
            <a:spLocks noGrp="1"/>
          </p:cNvSpPr>
          <p:nvPr>
            <p:ph type="title"/>
          </p:nvPr>
        </p:nvSpPr>
        <p:spPr>
          <a:xfrm>
            <a:off x="611765" y="292214"/>
            <a:ext cx="7920470" cy="772119"/>
          </a:xfrm>
        </p:spPr>
        <p:txBody>
          <a:bodyPr/>
          <a:lstStyle/>
          <a:p>
            <a:r>
              <a:rPr lang="en-US">
                <a:solidFill>
                  <a:schemeClr val="bg1">
                    <a:lumMod val="85000"/>
                  </a:schemeClr>
                </a:solidFill>
                <a:latin typeface="Impact" panose="020B0806030902050204" pitchFamily="34" charset="0"/>
              </a:rPr>
              <a:t>Modeling Techniques</a:t>
            </a:r>
          </a:p>
        </p:txBody>
      </p:sp>
      <p:pic>
        <p:nvPicPr>
          <p:cNvPr id="6" name="Recorded Sound">
            <a:hlinkClick r:id="" action="ppaction://media"/>
            <a:extLst>
              <a:ext uri="{FF2B5EF4-FFF2-40B4-BE49-F238E27FC236}">
                <a16:creationId xmlns:a16="http://schemas.microsoft.com/office/drawing/2014/main" id="{2CA66D6D-74C9-A4F4-DC37-2E02DD90C5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1045" y="454733"/>
            <a:ext cx="609600" cy="609600"/>
          </a:xfrm>
          <a:prstGeom prst="rect">
            <a:avLst/>
          </a:prstGeom>
        </p:spPr>
      </p:pic>
    </p:spTree>
    <p:extLst>
      <p:ext uri="{BB962C8B-B14F-4D97-AF65-F5344CB8AC3E}">
        <p14:creationId xmlns:p14="http://schemas.microsoft.com/office/powerpoint/2010/main" val="307000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1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2765D8-1EC6-858B-7521-5005E6295228}"/>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A72CA47-EE96-F8B1-2760-BA77FC3217B9}"/>
              </a:ext>
            </a:extLst>
          </p:cNvPr>
          <p:cNvSpPr>
            <a:spLocks noGrp="1"/>
          </p:cNvSpPr>
          <p:nvPr>
            <p:ph type="title"/>
          </p:nvPr>
        </p:nvSpPr>
        <p:spPr>
          <a:xfrm>
            <a:off x="611765" y="292214"/>
            <a:ext cx="7920470" cy="772119"/>
          </a:xfrm>
        </p:spPr>
        <p:txBody>
          <a:bodyPr/>
          <a:lstStyle/>
          <a:p>
            <a:r>
              <a:rPr lang="en-US" dirty="0">
                <a:solidFill>
                  <a:schemeClr val="bg1">
                    <a:lumMod val="85000"/>
                  </a:schemeClr>
                </a:solidFill>
                <a:latin typeface="Impact" panose="020B0806030902050204" pitchFamily="34" charset="0"/>
              </a:rPr>
              <a:t>Modeling Techniques</a:t>
            </a:r>
          </a:p>
        </p:txBody>
      </p:sp>
      <p:sp>
        <p:nvSpPr>
          <p:cNvPr id="8" name="TextBox 7">
            <a:extLst>
              <a:ext uri="{FF2B5EF4-FFF2-40B4-BE49-F238E27FC236}">
                <a16:creationId xmlns:a16="http://schemas.microsoft.com/office/drawing/2014/main" id="{E30393F4-7293-DF76-F48D-BB23FABF5064}"/>
              </a:ext>
            </a:extLst>
          </p:cNvPr>
          <p:cNvSpPr txBox="1"/>
          <p:nvPr/>
        </p:nvSpPr>
        <p:spPr>
          <a:xfrm>
            <a:off x="237507" y="2111908"/>
            <a:ext cx="8906493" cy="2634183"/>
          </a:xfrm>
          <a:prstGeom prst="rect">
            <a:avLst/>
          </a:prstGeom>
          <a:noFill/>
        </p:spPr>
        <p:txBody>
          <a:bodyPr wrap="square" lIns="91440" tIns="45720" rIns="91440" bIns="45720" anchor="t">
            <a:spAutoFit/>
          </a:bodyPr>
          <a:lstStyle/>
          <a:p>
            <a:pPr marL="285750" indent="-285750">
              <a:lnSpc>
                <a:spcPct val="150000"/>
              </a:lnSpc>
              <a:spcBef>
                <a:spcPts val="1200"/>
              </a:spcBef>
              <a:buClr>
                <a:srgbClr val="6B0811"/>
              </a:buClr>
              <a:buFont typeface="Wingdings" pitchFamily="2" charset="2"/>
              <a:buChar char="Ø"/>
            </a:pPr>
            <a:r>
              <a:rPr lang="en-US" sz="1500" b="1" dirty="0">
                <a:effectLst/>
                <a:latin typeface="Calibri"/>
                <a:ea typeface="Calibri"/>
                <a:cs typeface="Times New Roman"/>
              </a:rPr>
              <a:t>The SVM, LDA, and Neural Networks techniques were ultimately excluded due to their poor relative performance. Results of Logistic Regression, </a:t>
            </a:r>
            <a:r>
              <a:rPr lang="en-US" sz="1500" b="1" dirty="0" err="1">
                <a:effectLst/>
                <a:latin typeface="Calibri"/>
                <a:ea typeface="Calibri"/>
                <a:cs typeface="Times New Roman"/>
              </a:rPr>
              <a:t>XGBoost</a:t>
            </a:r>
            <a:r>
              <a:rPr lang="en-US" sz="1500" b="1" dirty="0">
                <a:effectLst/>
                <a:latin typeface="Calibri"/>
                <a:ea typeface="Calibri"/>
                <a:cs typeface="Times New Roman"/>
              </a:rPr>
              <a:t>,</a:t>
            </a:r>
            <a:r>
              <a:rPr lang="en-US" sz="1500" b="1" dirty="0">
                <a:latin typeface="Calibri"/>
                <a:ea typeface="Calibri"/>
                <a:cs typeface="Times New Roman"/>
              </a:rPr>
              <a:t> </a:t>
            </a:r>
            <a:r>
              <a:rPr lang="en-US" sz="1500" b="1" dirty="0">
                <a:effectLst/>
                <a:latin typeface="Calibri"/>
                <a:ea typeface="Calibri"/>
                <a:cs typeface="Times New Roman"/>
              </a:rPr>
              <a:t> Neural Networks </a:t>
            </a:r>
            <a:r>
              <a:rPr lang="en-US" sz="1500" b="1" dirty="0">
                <a:latin typeface="Calibri"/>
                <a:ea typeface="Calibri"/>
                <a:cs typeface="Times New Roman"/>
              </a:rPr>
              <a:t>and Random forest are</a:t>
            </a:r>
            <a:r>
              <a:rPr lang="en-US" sz="1500" b="1" dirty="0">
                <a:effectLst/>
                <a:latin typeface="Calibri"/>
                <a:ea typeface="Calibri"/>
                <a:cs typeface="Times New Roman"/>
              </a:rPr>
              <a:t> included for interpretation in this report. </a:t>
            </a:r>
            <a:endParaRPr lang="en-US" sz="1500" b="1" dirty="0">
              <a:latin typeface="Calibri"/>
              <a:ea typeface="Calibri"/>
              <a:cs typeface="Times New Roman"/>
            </a:endParaRPr>
          </a:p>
          <a:p>
            <a:pPr marL="285750" indent="-285750">
              <a:lnSpc>
                <a:spcPct val="150000"/>
              </a:lnSpc>
              <a:spcBef>
                <a:spcPts val="1200"/>
              </a:spcBef>
              <a:buClr>
                <a:srgbClr val="6B0811"/>
              </a:buClr>
              <a:buFont typeface="Wingdings" pitchFamily="2" charset="2"/>
              <a:buChar char="Ø"/>
            </a:pPr>
            <a:r>
              <a:rPr lang="en-US" sz="1500" b="1" dirty="0">
                <a:latin typeface="Calibri"/>
                <a:ea typeface="Calibri"/>
                <a:cs typeface="Times New Roman"/>
              </a:rPr>
              <a:t>The modeling focused on the prevalence of stroke: </a:t>
            </a:r>
          </a:p>
          <a:p>
            <a:pPr marL="742950" lvl="1" indent="-285750">
              <a:lnSpc>
                <a:spcPct val="150000"/>
              </a:lnSpc>
              <a:buClr>
                <a:srgbClr val="60050D"/>
              </a:buClr>
              <a:buFont typeface="Arial" panose="020B0604020202020204" pitchFamily="34" charset="0"/>
              <a:buChar char="•"/>
            </a:pPr>
            <a:r>
              <a:rPr lang="en-US" sz="1500" dirty="0">
                <a:effectLst/>
                <a:latin typeface="Calibri"/>
                <a:ea typeface="Calibri"/>
                <a:cs typeface="Times New Roman"/>
              </a:rPr>
              <a:t>0 (No stroke): Represented the majority of cases.</a:t>
            </a:r>
          </a:p>
          <a:p>
            <a:pPr marL="742950" lvl="1" indent="-285750">
              <a:lnSpc>
                <a:spcPct val="150000"/>
              </a:lnSpc>
              <a:buClr>
                <a:srgbClr val="60050D"/>
              </a:buClr>
              <a:buFont typeface="Arial" panose="020B0604020202020204" pitchFamily="34" charset="0"/>
              <a:buChar char="•"/>
            </a:pPr>
            <a:r>
              <a:rPr lang="en-US" sz="1500" dirty="0">
                <a:latin typeface="Calibri"/>
                <a:ea typeface="Calibri"/>
                <a:cs typeface="Times New Roman"/>
              </a:rPr>
              <a:t>1 (Stroke): Represented the minority class, requiring techniques like oversampling to balance the dataset.</a:t>
            </a:r>
            <a:endParaRPr lang="en-US" sz="1500" dirty="0">
              <a:effectLst/>
              <a:latin typeface="Calibri"/>
              <a:ea typeface="Calibri"/>
              <a:cs typeface="Times New Roman"/>
            </a:endParaRPr>
          </a:p>
        </p:txBody>
      </p:sp>
      <p:pic>
        <p:nvPicPr>
          <p:cNvPr id="3" name="Recorded Sound">
            <a:hlinkClick r:id="" action="ppaction://media"/>
            <a:extLst>
              <a:ext uri="{FF2B5EF4-FFF2-40B4-BE49-F238E27FC236}">
                <a16:creationId xmlns:a16="http://schemas.microsoft.com/office/drawing/2014/main" id="{EC647219-D7C3-B833-81BC-9A2CC91DA6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73278" y="373473"/>
            <a:ext cx="609600" cy="609600"/>
          </a:xfrm>
          <a:prstGeom prst="rect">
            <a:avLst/>
          </a:prstGeom>
        </p:spPr>
      </p:pic>
    </p:spTree>
    <p:extLst>
      <p:ext uri="{BB962C8B-B14F-4D97-AF65-F5344CB8AC3E}">
        <p14:creationId xmlns:p14="http://schemas.microsoft.com/office/powerpoint/2010/main" val="290153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2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CEF8F-6485-2ACB-E23D-37DDC77B1E56}"/>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783C9319-056E-1749-FBA6-A43F1587F0F1}"/>
              </a:ext>
            </a:extLst>
          </p:cNvPr>
          <p:cNvSpPr txBox="1">
            <a:spLocks/>
          </p:cNvSpPr>
          <p:nvPr/>
        </p:nvSpPr>
        <p:spPr>
          <a:xfrm>
            <a:off x="0" y="1310761"/>
            <a:ext cx="9144000" cy="221055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600" b="1" dirty="0">
                <a:latin typeface="Calibri" panose="020F0502020204030204" pitchFamily="34" charset="0"/>
                <a:ea typeface="Calibri" panose="020F0502020204030204" pitchFamily="34" charset="0"/>
                <a:cs typeface="Calibri" panose="020F0502020204030204" pitchFamily="34" charset="0"/>
              </a:rPr>
              <a:t>Each model was evaluated based on:</a:t>
            </a:r>
          </a:p>
          <a:p>
            <a:pPr marL="742950" lvl="1" indent="-285750" algn="l">
              <a:buClr>
                <a:srgbClr val="6B0811"/>
              </a:buClr>
              <a:buSzPct val="100000"/>
              <a:buFont typeface="Wingdings" pitchFamily="2" charset="2"/>
              <a:buChar char="Ø"/>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Accuracy: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Overall correctness of predictions.</a:t>
            </a:r>
          </a:p>
          <a:p>
            <a:pPr marL="742950" lvl="1" indent="-285750" algn="l">
              <a:buClr>
                <a:srgbClr val="6B0811"/>
              </a:buClr>
              <a:buSzPct val="100000"/>
              <a:buFont typeface="Wingdings" pitchFamily="2" charset="2"/>
              <a:buChar char="Ø"/>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AUC-ROC: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Ability to rank predictions correctly.</a:t>
            </a:r>
          </a:p>
          <a:p>
            <a:pPr marL="742950" lvl="1" indent="-285750" algn="l">
              <a:buClr>
                <a:srgbClr val="6B0811"/>
              </a:buClr>
              <a:buSzPct val="100000"/>
              <a:buFont typeface="Wingdings" pitchFamily="2" charset="2"/>
              <a:buChar char="Ø"/>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Precision: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Proportion of correctly predicted positive cases.</a:t>
            </a:r>
          </a:p>
          <a:p>
            <a:pPr marL="742950" lvl="1" indent="-285750" algn="l">
              <a:buClr>
                <a:srgbClr val="6B0811"/>
              </a:buClr>
              <a:buSzPct val="100000"/>
              <a:buFont typeface="Wingdings" pitchFamily="2" charset="2"/>
              <a:buChar char="Ø"/>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Recall: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Proportion of actual positive cases identified.</a:t>
            </a:r>
          </a:p>
          <a:p>
            <a:pPr marL="742950" lvl="1" indent="-285750" algn="l">
              <a:buClr>
                <a:srgbClr val="6B0811"/>
              </a:buClr>
              <a:buSzPct val="100000"/>
              <a:buFont typeface="Wingdings" pitchFamily="2" charset="2"/>
              <a:buChar char="Ø"/>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F1-Score: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Harmonic mean of Precision and Recall.</a:t>
            </a:r>
          </a:p>
          <a:p>
            <a:pPr lvl="1" algn="l"/>
            <a:r>
              <a:rPr lang="en-US" sz="1500" dirty="0">
                <a:latin typeface="Calibri" panose="020F0502020204030204" pitchFamily="34" charset="0"/>
                <a:ea typeface="Calibri" panose="020F0502020204030204" pitchFamily="34" charset="0"/>
                <a:cs typeface="Calibri" panose="020F0502020204030204" pitchFamily="34" charset="0"/>
              </a:rPr>
              <a:t>	</a:t>
            </a:r>
          </a:p>
          <a:p>
            <a:pPr lvl="1" algn="l"/>
            <a:endParaRPr lang="en-US" sz="1500" dirty="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DA80D61-951D-B921-F5EF-8FEC73C7C25E}"/>
              </a:ext>
            </a:extLst>
          </p:cNvPr>
          <p:cNvSpPr/>
          <p:nvPr/>
        </p:nvSpPr>
        <p:spPr>
          <a:xfrm>
            <a:off x="0" y="148981"/>
            <a:ext cx="9144000" cy="1009259"/>
          </a:xfrm>
          <a:prstGeom prst="rect">
            <a:avLst/>
          </a:prstGeom>
          <a:solidFill>
            <a:srgbClr val="46040A"/>
          </a:solidFill>
          <a:ln>
            <a:solidFill>
              <a:schemeClr val="tx1">
                <a:lumMod val="75000"/>
                <a:lumOff val="25000"/>
              </a:schemeClr>
            </a:solidFill>
          </a:ln>
          <a:effectLst>
            <a:outerShdw blurRad="40000" dist="23000" dir="5400000" rotWithShape="0">
              <a:schemeClr val="tx1">
                <a:lumMod val="75000"/>
                <a:lumOff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31A58-F0F3-A320-2F33-DA13FAAD79C8}"/>
              </a:ext>
            </a:extLst>
          </p:cNvPr>
          <p:cNvSpPr>
            <a:spLocks noGrp="1"/>
          </p:cNvSpPr>
          <p:nvPr>
            <p:ph type="title"/>
          </p:nvPr>
        </p:nvSpPr>
        <p:spPr>
          <a:xfrm>
            <a:off x="611764" y="267550"/>
            <a:ext cx="7920470" cy="772119"/>
          </a:xfrm>
        </p:spPr>
        <p:txBody>
          <a:bodyPr/>
          <a:lstStyle/>
          <a:p>
            <a:r>
              <a:rPr lang="en-US">
                <a:solidFill>
                  <a:schemeClr val="bg1">
                    <a:lumMod val="85000"/>
                  </a:schemeClr>
                </a:solidFill>
                <a:latin typeface="Impact" panose="020B0806030902050204" pitchFamily="34" charset="0"/>
              </a:rPr>
              <a:t>Evaluation Metrics</a:t>
            </a:r>
          </a:p>
        </p:txBody>
      </p:sp>
      <p:pic>
        <p:nvPicPr>
          <p:cNvPr id="5" name="Picture 4">
            <a:extLst>
              <a:ext uri="{FF2B5EF4-FFF2-40B4-BE49-F238E27FC236}">
                <a16:creationId xmlns:a16="http://schemas.microsoft.com/office/drawing/2014/main" id="{AFD1FAC8-5ACE-668C-0BAC-40FEDFC7DC7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282046" y="3628652"/>
            <a:ext cx="6514618" cy="2862041"/>
          </a:xfrm>
          <a:prstGeom prst="rect">
            <a:avLst/>
          </a:prstGeom>
          <a:ln w="127000" cap="rnd">
            <a:solidFill>
              <a:srgbClr val="46040A"/>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Recorded Sound">
            <a:hlinkClick r:id="" action="ppaction://media"/>
            <a:extLst>
              <a:ext uri="{FF2B5EF4-FFF2-40B4-BE49-F238E27FC236}">
                <a16:creationId xmlns:a16="http://schemas.microsoft.com/office/drawing/2014/main" id="{5183B9B8-2922-2BE7-C466-C4E81B0AFE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2046" y="267550"/>
            <a:ext cx="609600" cy="609600"/>
          </a:xfrm>
          <a:prstGeom prst="rect">
            <a:avLst/>
          </a:prstGeom>
        </p:spPr>
      </p:pic>
    </p:spTree>
    <p:extLst>
      <p:ext uri="{BB962C8B-B14F-4D97-AF65-F5344CB8AC3E}">
        <p14:creationId xmlns:p14="http://schemas.microsoft.com/office/powerpoint/2010/main" val="425068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2350</Words>
  <Application>Microsoft Office PowerPoint</Application>
  <PresentationFormat>On-screen Show (4:3)</PresentationFormat>
  <Paragraphs>160</Paragraphs>
  <Slides>15</Slides>
  <Notes>4</Notes>
  <HiddenSlides>0</HiddenSlides>
  <MMClips>15</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Predictive Modeling for Surgical Outcomes</vt:lpstr>
      <vt:lpstr>Project Overview</vt:lpstr>
      <vt:lpstr>Data Preprocessing</vt:lpstr>
      <vt:lpstr>Data Preprocessing</vt:lpstr>
      <vt:lpstr>Data Preprocessing</vt:lpstr>
      <vt:lpstr>Data Preprocessing</vt:lpstr>
      <vt:lpstr>Modeling Techniques</vt:lpstr>
      <vt:lpstr>Modeling Techniques</vt:lpstr>
      <vt:lpstr>Evaluation Metrics</vt:lpstr>
      <vt:lpstr>Model Comparison 1</vt:lpstr>
      <vt:lpstr>Model Comparison</vt:lpstr>
      <vt:lpstr>Model Comparison</vt:lpstr>
      <vt:lpstr>Conclusion</vt:lpstr>
      <vt:lpstr>Challenges</vt:lpstr>
      <vt:lpstr>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Erin Baird</dc:creator>
  <cp:lastModifiedBy>Pannala, Sai Teja</cp:lastModifiedBy>
  <cp:revision>5</cp:revision>
  <dcterms:created xsi:type="dcterms:W3CDTF">2012-08-18T17:21:18Z</dcterms:created>
  <dcterms:modified xsi:type="dcterms:W3CDTF">2024-11-28T01:56:15Z</dcterms:modified>
</cp:coreProperties>
</file>